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65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A49649-5FEB-4E65-88C8-A1BC88E65177}" type="datetimeFigureOut">
              <a:rPr lang="nl-NL" smtClean="0"/>
              <a:pPr/>
              <a:t>28-11-2017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Ua4Gh_4Xdw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95736" y="4797152"/>
            <a:ext cx="6172200" cy="1894362"/>
          </a:xfrm>
        </p:spPr>
        <p:txBody>
          <a:bodyPr/>
          <a:lstStyle/>
          <a:p>
            <a:r>
              <a:rPr lang="nl-NL" dirty="0" smtClean="0"/>
              <a:t>Anatomie en gezondheid </a:t>
            </a:r>
            <a:r>
              <a:rPr lang="nl-NL" dirty="0" smtClean="0"/>
              <a:t>Kat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95736" y="5486400"/>
            <a:ext cx="6172200" cy="1371600"/>
          </a:xfrm>
        </p:spPr>
        <p:txBody>
          <a:bodyPr/>
          <a:lstStyle/>
          <a:p>
            <a:r>
              <a:rPr lang="nl-NL" dirty="0" smtClean="0"/>
              <a:t>2017-2018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7844227" cy="523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Entschema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803434"/>
              </p:ext>
            </p:extLst>
          </p:nvPr>
        </p:nvGraphicFramePr>
        <p:xfrm>
          <a:off x="323528" y="2348880"/>
          <a:ext cx="8012167" cy="2189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210">
                  <a:extLst>
                    <a:ext uri="{9D8B030D-6E8A-4147-A177-3AD203B41FA5}">
                      <a16:colId xmlns:a16="http://schemas.microsoft.com/office/drawing/2014/main" xmlns="" val="3985437521"/>
                    </a:ext>
                  </a:extLst>
                </a:gridCol>
                <a:gridCol w="1781394">
                  <a:extLst>
                    <a:ext uri="{9D8B030D-6E8A-4147-A177-3AD203B41FA5}">
                      <a16:colId xmlns:a16="http://schemas.microsoft.com/office/drawing/2014/main" xmlns="" val="2658232805"/>
                    </a:ext>
                  </a:extLst>
                </a:gridCol>
                <a:gridCol w="1701772">
                  <a:extLst>
                    <a:ext uri="{9D8B030D-6E8A-4147-A177-3AD203B41FA5}">
                      <a16:colId xmlns:a16="http://schemas.microsoft.com/office/drawing/2014/main" xmlns="" val="2903988974"/>
                    </a:ext>
                  </a:extLst>
                </a:gridCol>
                <a:gridCol w="1612671">
                  <a:extLst>
                    <a:ext uri="{9D8B030D-6E8A-4147-A177-3AD203B41FA5}">
                      <a16:colId xmlns:a16="http://schemas.microsoft.com/office/drawing/2014/main" xmlns="" val="3428615568"/>
                    </a:ext>
                  </a:extLst>
                </a:gridCol>
                <a:gridCol w="1665120">
                  <a:extLst>
                    <a:ext uri="{9D8B030D-6E8A-4147-A177-3AD203B41FA5}">
                      <a16:colId xmlns:a16="http://schemas.microsoft.com/office/drawing/2014/main" xmlns="" val="1620607908"/>
                    </a:ext>
                  </a:extLst>
                </a:gridCol>
              </a:tblGrid>
              <a:tr h="52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Enting </a:t>
                      </a:r>
                      <a:r>
                        <a:rPr lang="nl-NL" sz="1400" dirty="0" smtClean="0">
                          <a:effectLst/>
                        </a:rPr>
                        <a:t>1</a:t>
                      </a:r>
                      <a:endParaRPr lang="nl-NL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(8-9 weken)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Enting </a:t>
                      </a:r>
                      <a:r>
                        <a:rPr lang="nl-NL" sz="1400" dirty="0" smtClean="0">
                          <a:effectLst/>
                        </a:rPr>
                        <a:t>2</a:t>
                      </a:r>
                      <a:endParaRPr lang="nl-NL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 weken)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Enting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 </a:t>
                      </a:r>
                      <a:r>
                        <a:rPr lang="nl-NL" sz="1400" dirty="0">
                          <a:effectLst/>
                        </a:rPr>
                        <a:t>bij 1 jaar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3Jaarlijkse </a:t>
                      </a:r>
                      <a:r>
                        <a:rPr lang="nl-NL" sz="1400" dirty="0">
                          <a:effectLst/>
                        </a:rPr>
                        <a:t>herhaling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00117877"/>
                  </a:ext>
                </a:extLst>
              </a:tr>
              <a:tr h="569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Kattenziekte</a:t>
                      </a:r>
                      <a:r>
                        <a:rPr lang="nl-NL" sz="1400" baseline="0" dirty="0" smtClean="0">
                          <a:effectLst/>
                        </a:rPr>
                        <a:t> +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aseline="0" dirty="0" smtClean="0">
                          <a:effectLst/>
                        </a:rPr>
                        <a:t>Niesziekte</a:t>
                      </a:r>
                      <a:endParaRPr lang="nl-NL" sz="14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90228193"/>
                  </a:ext>
                </a:extLst>
              </a:tr>
              <a:tr h="1028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Niesziekte </a:t>
                      </a:r>
                      <a:br>
                        <a:rPr lang="nl-NL" sz="1400" dirty="0">
                          <a:effectLst/>
                        </a:rPr>
                      </a:br>
                      <a:r>
                        <a:rPr lang="nl-NL" sz="1400" dirty="0">
                          <a:effectLst/>
                        </a:rPr>
                        <a:t>(FHV, FCV)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47607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436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Ontworm advies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tx1"/>
                </a:solidFill>
              </a:rPr>
              <a:t>Ontwormingsadvies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kat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Kittens</a:t>
            </a:r>
            <a:r>
              <a:rPr lang="nl-NL" dirty="0">
                <a:solidFill>
                  <a:schemeClr val="tx1"/>
                </a:solidFill>
              </a:rPr>
              <a:t>: 3,5 en 7 weken leeftijd; vervolgens maandelijks tot half jaar.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Zogende </a:t>
            </a:r>
            <a:r>
              <a:rPr lang="nl-NL" dirty="0" smtClean="0">
                <a:solidFill>
                  <a:schemeClr val="tx1"/>
                </a:solidFill>
              </a:rPr>
              <a:t>poes</a:t>
            </a:r>
            <a:r>
              <a:rPr lang="nl-NL" dirty="0">
                <a:solidFill>
                  <a:schemeClr val="tx1"/>
                </a:solidFill>
              </a:rPr>
              <a:t>: Tegelijk met </a:t>
            </a:r>
            <a:r>
              <a:rPr lang="nl-NL" dirty="0" err="1" smtClean="0">
                <a:solidFill>
                  <a:schemeClr val="tx1"/>
                </a:solidFill>
              </a:rPr>
              <a:t>kittens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Volwassen dieren: </a:t>
            </a:r>
            <a:r>
              <a:rPr lang="nl-NL" dirty="0">
                <a:solidFill>
                  <a:schemeClr val="tx1"/>
                </a:solidFill>
              </a:rPr>
              <a:t>Minimaal 4x per jaar</a:t>
            </a:r>
            <a:endParaRPr lang="nl-N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235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Gezondheidscontrole hond en 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Bij het algemeen onderzoek kijkt de dierenarts </a:t>
            </a:r>
            <a:r>
              <a:rPr lang="nl-NL" dirty="0" smtClean="0">
                <a:solidFill>
                  <a:schemeClr val="tx1"/>
                </a:solidFill>
              </a:rPr>
              <a:t>naar: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de ademhaling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pols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temperatuur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slijmvliezen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lymfekopen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huid en de beharing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</a:t>
            </a:r>
            <a:r>
              <a:rPr lang="nl-NL" dirty="0" smtClean="0">
                <a:solidFill>
                  <a:schemeClr val="tx1"/>
                </a:solidFill>
              </a:rPr>
              <a:t>buikholte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Lees de informatie over het uitvoeren van een klinisch onderzoek en alle onderdelen waarop je moet letten bij de uitvoering.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6141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Er zijn een aantal ziektes die veel voorkomen, zoek onderstaande ziektes op en schrijf een korte samenvatting hierover.</a:t>
            </a:r>
          </a:p>
          <a:p>
            <a:pPr lvl="1"/>
            <a:r>
              <a:rPr lang="nl-NL" dirty="0" smtClean="0"/>
              <a:t>Katten AIDS</a:t>
            </a:r>
          </a:p>
          <a:p>
            <a:pPr lvl="1"/>
            <a:r>
              <a:rPr lang="nl-NL" dirty="0" smtClean="0"/>
              <a:t>Infectieuze peritonitis (FIP)</a:t>
            </a:r>
          </a:p>
          <a:p>
            <a:pPr lvl="1"/>
            <a:r>
              <a:rPr lang="nl-NL" dirty="0" smtClean="0"/>
              <a:t>Niesziekte</a:t>
            </a:r>
          </a:p>
          <a:p>
            <a:pPr lvl="1"/>
            <a:r>
              <a:rPr lang="nl-NL" dirty="0" smtClean="0"/>
              <a:t>Nierinsufficiëntie</a:t>
            </a:r>
          </a:p>
          <a:p>
            <a:pPr lvl="1"/>
            <a:r>
              <a:rPr lang="nl-NL" dirty="0" smtClean="0"/>
              <a:t>Blaasontsteking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De opdracht mag in tweetallen gemaakt worden.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704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Skelet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Bescherming van organen</a:t>
            </a:r>
          </a:p>
          <a:p>
            <a:r>
              <a:rPr lang="nl-NL" dirty="0" smtClean="0"/>
              <a:t>Licht maar sterk</a:t>
            </a:r>
          </a:p>
          <a:p>
            <a:r>
              <a:rPr lang="nl-NL" dirty="0" smtClean="0"/>
              <a:t>Kenmerken van het geraamte:</a:t>
            </a:r>
          </a:p>
          <a:p>
            <a:pPr lvl="1"/>
            <a:r>
              <a:rPr lang="nl-NL" dirty="0" smtClean="0"/>
              <a:t>Wendbare ruggengraat en smalle ribbenkas</a:t>
            </a:r>
          </a:p>
          <a:p>
            <a:pPr lvl="1"/>
            <a:r>
              <a:rPr lang="nl-NL" dirty="0" smtClean="0"/>
              <a:t>Stevige, slanke poten</a:t>
            </a:r>
          </a:p>
          <a:p>
            <a:pPr lvl="1"/>
            <a:r>
              <a:rPr lang="nl-NL" dirty="0" smtClean="0"/>
              <a:t>Samengehouden door elastische (vezelige) gewrichtsbanden, krachtige spieren en elastische pezen</a:t>
            </a:r>
          </a:p>
          <a:p>
            <a:pPr lvl="1"/>
            <a:r>
              <a:rPr lang="nl-NL" dirty="0" smtClean="0"/>
              <a:t>Schouderblad ligt niet vast aan het </a:t>
            </a:r>
            <a:r>
              <a:rPr lang="nl-NL" smtClean="0"/>
              <a:t>skelet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Spieren en beweging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Kat is zeer flexibel</a:t>
            </a:r>
          </a:p>
          <a:p>
            <a:r>
              <a:rPr lang="nl-NL" dirty="0" smtClean="0"/>
              <a:t>Ruggengraat is zeer buigzaam hierdoor kan hij zich helemaal oprollen en 180 graden draaien in de lucht.</a:t>
            </a:r>
          </a:p>
          <a:p>
            <a:r>
              <a:rPr lang="nl-NL" dirty="0" smtClean="0"/>
              <a:t>Schouderbladen: vast met spieren aan de voorpoot</a:t>
            </a:r>
            <a:endParaRPr lang="nl-NL" dirty="0"/>
          </a:p>
        </p:txBody>
      </p:sp>
      <p:pic>
        <p:nvPicPr>
          <p:cNvPr id="1026" name="Picture 2" descr="http://www.catterydelirium.nl/spier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89040"/>
            <a:ext cx="5143500" cy="2743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oprichtingsreflex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94920" cy="4873752"/>
          </a:xfrm>
        </p:spPr>
        <p:txBody>
          <a:bodyPr/>
          <a:lstStyle/>
          <a:p>
            <a:r>
              <a:rPr lang="nl-NL" dirty="0" smtClean="0"/>
              <a:t>Binnen afstand van 60 cm omdraaien</a:t>
            </a:r>
          </a:p>
          <a:p>
            <a:r>
              <a:rPr lang="nl-NL" dirty="0" smtClean="0"/>
              <a:t>Afhankelijk van aantal factoren</a:t>
            </a:r>
          </a:p>
          <a:p>
            <a:r>
              <a:rPr lang="nl-NL" dirty="0" smtClean="0"/>
              <a:t>Overleeft val van meer dan 4 hoog.</a:t>
            </a:r>
          </a:p>
          <a:p>
            <a:r>
              <a:rPr lang="nl-NL" dirty="0" smtClean="0">
                <a:hlinkClick r:id="rId2"/>
              </a:rPr>
              <a:t>Filmpje </a:t>
            </a:r>
            <a:endParaRPr lang="nl-NL" dirty="0"/>
          </a:p>
        </p:txBody>
      </p:sp>
      <p:pic>
        <p:nvPicPr>
          <p:cNvPr id="16388" name="Picture 4" descr="http://staff.science.uva.nl/~bais/katval/katfi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-14766925"/>
            <a:ext cx="2699300" cy="11268000"/>
          </a:xfrm>
          <a:prstGeom prst="rect">
            <a:avLst/>
          </a:prstGeom>
          <a:noFill/>
        </p:spPr>
      </p:pic>
      <p:pic>
        <p:nvPicPr>
          <p:cNvPr id="16390" name="Picture 6" descr="http://staff.science.uva.nl/~bais/katval/katfig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94653"/>
            <a:ext cx="1572278" cy="6563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Groot ten opzichte van zijn lichaam</a:t>
            </a:r>
          </a:p>
          <a:p>
            <a:r>
              <a:rPr lang="nl-NL" dirty="0" smtClean="0"/>
              <a:t>De kegeltjes zijn gevoelig voor blauw en groen</a:t>
            </a:r>
          </a:p>
          <a:p>
            <a:r>
              <a:rPr lang="nl-NL" dirty="0" smtClean="0"/>
              <a:t>Op het netvlies heeft de kat meer staafjes dan kegeltjes, hierdoor erg gevoelig voor bewegingen</a:t>
            </a:r>
          </a:p>
          <a:p>
            <a:r>
              <a:rPr lang="nl-NL" dirty="0" smtClean="0"/>
              <a:t>Ziet alles wazig (</a:t>
            </a:r>
            <a:r>
              <a:rPr lang="nl-NL" dirty="0" err="1" smtClean="0"/>
              <a:t>soft-focus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Tapetum</a:t>
            </a:r>
            <a:r>
              <a:rPr lang="nl-NL" dirty="0" smtClean="0"/>
              <a:t> </a:t>
            </a:r>
            <a:r>
              <a:rPr lang="nl-NL" dirty="0" err="1" smtClean="0"/>
              <a:t>lucidum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7410" name="Picture 2" descr="http://www.examiner.com/images/blog/EXID24028/images/tapetum_lucidum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429000"/>
            <a:ext cx="3970412" cy="3239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17 miljoen zenuwcellen</a:t>
            </a:r>
          </a:p>
          <a:p>
            <a:r>
              <a:rPr lang="nl-NL" dirty="0" smtClean="0"/>
              <a:t>Prooi of voedsel op te sporen</a:t>
            </a:r>
          </a:p>
          <a:p>
            <a:r>
              <a:rPr lang="nl-NL" dirty="0" smtClean="0"/>
              <a:t>Gevaar te lokaliseren</a:t>
            </a:r>
          </a:p>
          <a:p>
            <a:r>
              <a:rPr lang="nl-NL" dirty="0" smtClean="0"/>
              <a:t>Chemische boodschappen te onderzoeken </a:t>
            </a:r>
          </a:p>
          <a:p>
            <a:r>
              <a:rPr lang="nl-NL" dirty="0" smtClean="0"/>
              <a:t>Orgaan van </a:t>
            </a:r>
            <a:r>
              <a:rPr lang="nl-NL" dirty="0" err="1" smtClean="0"/>
              <a:t>Jacobson</a:t>
            </a:r>
            <a:r>
              <a:rPr lang="nl-NL" dirty="0" smtClean="0"/>
              <a:t> (in het gehemelte) door te </a:t>
            </a:r>
            <a:r>
              <a:rPr lang="nl-NL" dirty="0" err="1" smtClean="0"/>
              <a:t>flehmen</a:t>
            </a:r>
            <a:r>
              <a:rPr lang="nl-NL" dirty="0" smtClean="0"/>
              <a:t> worden de geuren ‘opgelikt’ deze geeft signalen door aan de hypothalamus.</a:t>
            </a:r>
            <a:endParaRPr lang="nl-NL" dirty="0"/>
          </a:p>
        </p:txBody>
      </p:sp>
      <p:sp>
        <p:nvSpPr>
          <p:cNvPr id="18434" name="AutoShape 2" descr="data:image/jpeg;base64,/9j/4AAQSkZJRgABAQAAAQABAAD/2wCEAAkGBhMSERUUExMWEhUVGCAXGRgWGBgbGhsYHBodGx8YGyAeGyYfGhojHxsaIS8gJCgpLCwsHh4xNTAqNSYrLCkBCQoKDgwOGg8PGiwkHyQpLCkpKSwtLCosLCwpKSksLCwsLCwqLCwsLCwsKSwsLCksLCwsKSwsKSwsLCwsKSwsKf/AABEIAJgAgAMBIgACEQEDEQH/xAAcAAACAgMBAQAAAAAAAAAAAAAFBgQHAQIDAAj/xABIEAABAgQEAgcFBAcGBAcAAAABAhEAAyExBBJBUQVhBhMicYGR8DJCobHRBxRSwSMzYoKS4fEWU1Ryk9IVJEOyF2ODwsPT4v/EABoBAAMBAQEBAAAAAAAAAAAAAAIDBAEABQb/xAAlEQACAgICAgICAwEAAAAAAAAAAQIRAyExURITBEEiMhRxgWH/2gAMAwEAAhEDEQA/ABM/AjHYTqSkKxGHdUk3K5TOtHeLh9oVuGyZS6KQgn/Kn6awx4LFmUsLBKCKhTWIseY3GoeOfSnhoRNGJljLLnk5kioRNDlaH2PtJ3BMQRk+C5x+yIngsg/9FH8LfIx3w/ROVM9mTLAF3zDyYvG2EmggVv684a+DS3ISzsAPMBRbvJhLnLhMYox6FWb0RkI9qUltwV/GoIjn/ZbCn/pt+8r/AHQ7cTwpAflUNd94DdSNLfHuOxDh/DeA9s+GwvXHoA/2Qwv4Ff6ivrGD0Mwx91X8avzhgEqkbmVygvdPsz1x6Fv+xGG2WP3/AKpj39gsObGZ4KR+aIZRJD6+vCOiZUd7p9neuPQrH7PMOffnecv/AOuMf+HEj+8m+SP9vzhvEvx9aRoalgSwueYNnPNw++Y1Ipn8jJ2d6YdChM+ziVpMXzByP/2gPy1jon7MUKAInkC9ZSbi4/WCHIy+TDRtuVXaM4VRHJjHe/Ivsz1Q6Es/ZYnTEcv1I/KbGh+zIf4gf6Tf/LD2vv8AIc+6NAj1SN/kZOzvTDoqpUnF5lqJCcrApOYBzYJS3aJAej0cmGfohjDNkzMNiqylM6w/Z/CsEiipRrT3Mz0SIWE9ICkACW4H41Fai4INw3gALRIwnSMJUlZStXVnOEma8twQSSFIJNspAIBBAOr+hKLaqiNTpkPiWDxWHmrkKJCkKyuMznYitiC/ntFo8AdOXNfKgF98iXfxpFczel8yahAV1iFIGTPJmZVFKSSjPTtlAOUdpNBFhcEmhchBSK9UhYdg4CQDajuKtCM6aStD8LTbGzFSQU/zhW4ngSxykoH4hdJsD9RYjaGHC8VExAL97QP4hNBtQ6fI+DGI2neh90VrisRxCWhSSFqUhTmYFOFJ0ZLsB+0BvEKT0jxq1JTLClF6pQc6lfMp7wIbOLcOExaVGWlSkhSaqU4CTmq1eyrNyIWN4AIxk1ecKmddLz5FpyJlglIYDOkpVrvpUWe+FSVtIkk2nVs44jpJi5cztS5qEq9lK6KbkoywV1ewaOmG6TY1SJihKnLADpUhIKE7lf6EhQobFPfHpWeWhSJMtMsOoKzgTnbNUBQyBgLhINHcvEiUtM5aFzFKdKjmKVKlJSEglbSy+XshXslCdGvBOMOkZ5y7GDgGLnqkoXO9uY2VAyp7JLBZZIIJagJNCD3MWFkgJBuR+HKQP3iW2D8qbwsJnzDNK3cL0ToHsHb8TbNcirsaZwIqVK2CAlh4kEnTQCkQSW7KovR6bMdQqfEg22aE/jfS5WGmFADgpCx2AakqBB7YawrDCnFhUyjsiqnoQ8AuKYlCZrzPuyUhAZa5x60EklhLaYkil1S2r7QzAgsUU5U0bkk1G0Cx9pS+rzZU9ZmojKcuXfN1jvemXasbr+0xQCWSlT3BCktuaLU+m0dELlqCinEDHkk/opkyXh6AMFJcqLmvZQtB73jWdh5OVCPvEjCKLBYzpxJcBlEzQSU1FEWGb2jpV68fRL7JdiefXrw+EbgNLmHUhKRT8Sn+SFRnI3r1t619jOzJSPxLKj3ISEj4qXFZMRZKeyOdfXlFp9D1ZMJIUsbhCh+ElRJOntkgeW0VnkZhsPkPq8PPR7jgVgkylUVJJS5NDLWSsP8A5SVeFbxP8lNx0PwNKWxhwIUZilIs5CjRrsb02LRvjcUFLaXencCdWG2+kbSp36JKAQAoFa1W7OiVF7nzYaRpjWkoQlCDOmzXCQbmgc75QDc8rxFdlLbfBqjBiXI6xSAQpQSliFZncA0sDa7mm0R5fDF4aTKUlRWidNBmygnM0uYd2JGQBOlfENO4ZjV5VScbKySyoFM0FhKXmBRnAsjNQLHs5mJYghrxvD8glhTgGWwBplLMx1LUFNhaN9rWlwL8Oyr8LgZik5UFQK53VFYFUYcFVRoCbDxjueA9Vi1yUis4gpJNkFlEKDUbK5PJveYHcZP6pBCQO0rRi7nbdnD/ANYi9I8aiTMQtjOnlBCUZqVNVrOiQ5AaptzHPO1KkglitWBpi8hKUB0g1BzVZXtMDZySkOW73J6ffpuV5agRt2QRuTXw0OjULc5HGiogzpCZYWQBMQokZtlVBfQbOz7xsXL6hSjLIYe7T4jfZqCtKvBNp/2ck0T+HT3oSSpSmdy+ZntWn5PCN0kmLOJmZwyiQ6bsyQAPAAV5c4Z8LxFCF3oe0dyNO4M/84U+N44z565hDZjamgA/KH4IvysHPK1QPEYB9PGSBz8oyW9D+cWEZZE37HeJD3ZH+t/+IU+L8HmJxaMGQDMQpMkhKg3WKW5AJDe0tto+mF9JcGq2Kw51/XS/rFJdHcJJncfxE7rUiVInTJyVTFJ7Ss+VIBcAjOpw2iYWprmzafQNm/ZvjnJySvCaPpBDhfRlcsCXNGVQVmWynGV6AEULgU2qYsmdxTD/AOIk7frZf+6AfFMVLKiUrQoEDMUlKmAB2fSFZJeUdBw09kHh0oGYoqXlCWDMwWpgAH/CkMG1apLAx2k8TlScaJy2EpclMs5g3VzEzCohYsELBDKsQGekFuE8OC8GjKO0XWoDKVKdyWqO1Uc3AEQcThiU5kqAUn2QDmNSSUkm25CmsRvEEmrKkrRJ4vjsPLlTj16ZxxClsklI/Wae0eyEjuAc2iVwzjonYPDZ1ErRLVLUouHKTkzVuSEvrcjSAXF0lWGITJkImTUgZ0ykJVVWrC5YDZydmImVj1ST1agQAGCakhAYZuYNC5uSe6MUUlrmzlHsm8fxQcEF8qgXbUKdhXQQtcM6QIVjpyphT2yZYKg+WWCB2XIZTJIcEFlLapcdOM8ZlkdkgE0bYvS1AbU74h9H5qZU8mZLCkrDEFIIJFXYhnb5ncw2EaTb5Cf0kMiuHy1SV4eQv70uYhgQKprWbMqRLSkl3JuAzu0c+mKpNpKszGrVQpWybsCDcMBSJOM4xmQwQlEu+VICE1pmKQGJY0FxWsL8yQVzDUMmlwS1mDdlL6qu0BGo/ZqTYA6sKCWVZ8oNKH3ORB11jliej89SiZcmYpJqCEu4O3xiSpOSaoDQ89R9QYsXhnDZ/VS+ygdkMFiYFWsWSQ/rnF0Z0yacXWiql9HcT/h53+mfpGp4FiP7ib/Ar6RckngeKX7EtCu7rfnkYeMSz0Mx7P1Euv8A5g+Nob7E+BPi1yJs7o7NQFLM/CrSgFRbEoUWSHLDLUsLawF6F8CxE9E2chCVAzAkqUuUgFTFZAzqDntPS1In9I+jE7D4aZMUpJAARTKS6ywse/0YmdHejWIVgJOQDKtXXDMqhJC0UF8xBA3Zto85Zo+pyvl0XvG3kS6Rif0Rxf8AcgjlNw5/7Zvc0bcM4VNllSFyzL6xOXMQCH7xy57+MyZ0SxlSZYUSbjPXlQF4lcJ4BiELBmSSED2mz1G1UVNRS0JWddoY8WgxMUqVg5cuynoA4q9QN729AzL4KVIUohanGYggDMpmZ3CjYX5O7UHJwIl0OZIHslJOZttSB+ykDc7wbweIQp0pchTgvUlmBqS+oe43IJY7yxTdIASkkTz10yWoFRBASshISkFgyWJchyTlb2a0jl046JGUn75ImKCez1qGzJKHDqys7MHIDb6GDmNxCpR96mgOVILNlCQC+/InvEJXSPpkyVITNmXMtTEkZmcgkMMzOS72jMfk58BPSVMCYLh0ziU1MuUoIlJBM1YSCwdkhyGc6AbE2idxvgqZTSkqAIZIKsz2IBBCe0XFQecQuiPFjh09XLVMAWt2l6q7m0Sk3owL7BjVj+tQlQUpSTUEZCk1JoMoe7MDVmvHZrg1XCGxl5N+XLFzArKk5VuS2wyqGVi4cO1tGiNikmSRU5Sp0pqG8wBd6BvGDn3Yi7DNUPVKgNbsDpvoWsIGLlpftOeSXauitxatfOMUrZ1UgFMwJ61IZgo9qzgXttVvTQ54OQlZAbN/lTMV4MkE2aB3AODTJk3OUA5A4KSWaoDHQXoKcgxewuFrMtsyl92ZXds+0FLPFabBWNvhEjo7h0Sy5kznNv8Al8RbvMsAQ6ypxYMhXwHwJgZg+Moaub+FZ/KJf/GEft/wL+kMxfIxLfkSZITbpo+aummI/QoSG7aiafsju3WPKGBGHyBKGByJCLD3QE/1he4sOsx+GlOWTlUdqqMw7+6kQzFI3O5hWWo44x/0vx7nKX+GQte4r3RJkzFhmUaWCS9d2di2gNCSHpmjmJXMj8vX57xriC3YctUEpvYlR7z7OXXsirtCIRTaGzlSG3oziOulkOCpBu7uCal/aIBLFXvEkA3YkR1a83vlm2SkWetFbAUQDQOokqvQ7ihl4lYLZEpCVgMQVmyByT7Pckqusw/4rAiYMydWI5vV7Uv8YtnDX4nmqW9muL4ajFSSn2VCjglwaNza3oxTmB6JY1X3mQnDKVJOIJKllIUlcsqSlaCSKkGujGLfwUsyVO/e+23rnvBGbxFKgbU9fygseRJbOcXZRyOh3EMGCqRKlTCqWpJIJJlmYkpUU5iA+UlOarOqlY79CcHMTh2mBaO0UhCnDAKdwLX+R3L2fisQAlxUnu3vXl8oFTcIHJI8Py5eEKy5vKPiNjGpWKOMnZ3SX6smorQ/sl6K2I0cVpHGYkSwLFNWPIGo5VYEe6TShDsWJ4eg6etvJ4XOkOITlMk+zMDOSzLslT8xQ9/IQiC8nQ1y0T+j/ESZeeWpSHNWUxB2LHlaC332f/fTB/6i/rCr0Lc5wXJ1LMcwoQdAaPR7neGtGH2BHPujMmNKTGwdxRscVNNDNWf31Rsmcv8AEsfvH6xvLwijqfiY7y8DvX5aQpY0E2VVwtRmcSnzKnqwQPMSh/7oa04hWx8Pha3q0LHQmX+jmzFXmTNn9kZifOZDRnSdfBhFPya8660L+P8ApfezZM+xrS1wKWFvXjHCXO7ZOiEsP81wbXF607OrxKMwHUfwi3gYjYeY0xQB13AA7LP4UG9zC8PNnZtROfB8OQGDAKUrWhqEAUv7KtPePdFn9GOJBcvKtwtIGahJq21rWiuuEgGapDh9GpubjYk15+drdHcAJcoUAep9GsXRt8EEqRmfhgW9etIhLw7OTy/OD8yUDAzHSqKHJoVkgFCVgjEyxECd+UFcUa+ECcRTz/lSJWPQKxyqFz6MI/SZT0fm7W0r5+HycOKzGSW7m+EV5xaaVk6FTMO40fXk40s7Q7Ct2dJ6Gj7PznUt9UgmuoLPfUN8eUWBJwoF4p/AcZXg1pmSyHAqDZQcEpPeHruBtF49F8RJxclE6WSpKrgkOki6FAWULRuWDvyX2bHIorZ7B8Nz1bzB84MSOAp94v3CCEmQAKCOoinD8ZcyJcnyJN/ifOvRfDpRhJQNynOX/aUT8mgulSAdLaN9KxpJkJQlKfwpCQS/uAIfxZ46BtA/n+d483JLzk3/ANPUhHxikZBRajC7jbwgdJXlcklydKm7u1AW3JaCL0fL69NpA+QAUqFQb63ta22g74dhXIjP9Eiaoy5iJwdbkZg7nvuAwrQkeFYtXo5xcTUO4Z2ACn5OWAFTQX7xaK0wEx3So8iNA9hqSbN560l8H4urCTGUez7r0SNCaCpvXWgqHEUYp/TJMkbLcWqIM9NvOOXDeJdcgEW+XL18DQb4uaW8PzgsuwIaBc2UyUmtq+TQC4gWURvXlT+VfCD+Nnsj1tFadJ+kmSYGOZIoQL5hcDwykg94ZxE3rvgepHLpDxMJoRd9dizedNwT4wq4WVnXnNha5pWxjqtKpqiouEkjx/CbUIDB7+QjvOASGG3wf+gp4w5VFUg+dgfia+0HYsdPlU90O/2M9JjIxX3YjNLxB5OmYAa8woUIfZtYQ+IqNL2JvqPpWMYCcpC0qSShQIYpLEEWKTvq7ecVRX4k8+aPrYRmAXQjjqsXgZM5ZHWEMvLQZ0kpNNLO3ODsVJ2iVqikiRoPh9AI2A1L6nw5xzMzcJ8SSY2StqdnwB+sfM0e+dgwSSagV0+cBMCv3m8CWq3PWrWN/CJvEZ2WSuujUpenheIXB8SlRY0ukOWralGFO/8AOLMEai2SZ3tII4RFiCxF33aopQbN4k7lMqVBiix8OezsBemlBEKVKEtTj2fJtH2A+kSesCbktoQKNsG8PVIL7sUxo6NKCAQKB2vVh8tXsKgUpBbG4nUnT4s/wFYWeDT6ggjnUWFBUOH3Z2836ce4mAjKDyJrqACKC9T5dzNvQutkTjPGc6VZVsxYszMHJB55VWhJxmFloKlEFVQnMo1qAGLbhvPuifiMU7UFe3uXIILbk3D3YWgRjZhLBnox7gaHua3cIBsbFHKZNBZIu19W+r/n4wsUph2iz99qufPxvyiQ9W9p7j16tA/GK1uHtz8fVtmgoLYUnQNxEwlSQ5FGamj05RhKfCvz/rGJqnXfT1fz8Y3QsU8idPneLeES/Zc32HcTJlT5BNEqTMTaywQoD95L/vRaUUT9jvEMnEchf9LKWkMQzgpXXuykAjlvS9oZjehWT9ik+pTtG6Ed29T69CPR6PnLPcIvGpf/AC6wNuV3+UDeGYFZQA2gsbF+7XUvV6WeMx6LcLqDIs/7olniSpZ7SCRV9czfhNBTy74n4fFiZ7JoaM+5ZuQA9bej0FQIX64ISQASydLUagJYAUJJ10gHxPiWZYJKspoQfdKgHX3g37z+GMx6Cv6BirYHlLUlS0KejFJo3aYGXS7EBr22iHMm3JvQ0Y0P5g1bbvj0egeWHwcTOBonz059/dAzHL/D4aVj0eh+NbMnwC3dXd4eNqGO6RVPdT8/Xo5j0Ut6J0OP2VrH/FJD6hbPvkURrU3HjvH0NHo9Bw+x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436" name="AutoShape 4" descr="data:image/jpeg;base64,/9j/4AAQSkZJRgABAQAAAQABAAD/2wCEAAkGBhMSERUUExMWEhUVGCAXGRgWGBgbGhsYHBodGx8YGyAeGyYfGhojHxsaIS8gJCgpLCwsHh4xNTAqNSYrLCkBCQoKDgwOGg8PGiwkHyQpLCkpKSwtLCosLCwpKSksLCwsLCwqLCwsLCwsKSwsLCksLCwsKSwsKSwsLCwsKSwsKf/AABEIAJgAgAMBIgACEQEDEQH/xAAcAAACAgMBAQAAAAAAAAAAAAAFBgQHAQIDAAj/xABIEAABAgQEAgcFBAcGBAcAAAABAhEAAyExBBJBUQVhBhMicYGR8DJCobHRBxRSwSMzYoKS4fEWU1Ryk9IVJEOyF2ODwsPT4v/EABoBAAMBAQEBAAAAAAAAAAAAAAIDBAEABQb/xAAlEQACAgICAgICAwEAAAAAAAAAAQIRAyExURITBEEiMhRxgWH/2gAMAwEAAhEDEQA/ABM/AjHYTqSkKxGHdUk3K5TOtHeLh9oVuGyZS6KQgn/Kn6awx4LFmUsLBKCKhTWIseY3GoeOfSnhoRNGJljLLnk5kioRNDlaH2PtJ3BMQRk+C5x+yIngsg/9FH8LfIx3w/ROVM9mTLAF3zDyYvG2EmggVv684a+DS3ISzsAPMBRbvJhLnLhMYox6FWb0RkI9qUltwV/GoIjn/ZbCn/pt+8r/AHQ7cTwpAflUNd94DdSNLfHuOxDh/DeA9s+GwvXHoA/2Qwv4Ff6ivrGD0Mwx91X8avzhgEqkbmVygvdPsz1x6Fv+xGG2WP3/AKpj39gsObGZ4KR+aIZRJD6+vCOiZUd7p9neuPQrH7PMOffnecv/AOuMf+HEj+8m+SP9vzhvEvx9aRoalgSwueYNnPNw++Y1Ipn8jJ2d6YdChM+ziVpMXzByP/2gPy1jon7MUKAInkC9ZSbi4/WCHIy+TDRtuVXaM4VRHJjHe/Ivsz1Q6Es/ZYnTEcv1I/KbGh+zIf4gf6Tf/LD2vv8AIc+6NAj1SN/kZOzvTDoqpUnF5lqJCcrApOYBzYJS3aJAej0cmGfohjDNkzMNiqylM6w/Z/CsEiipRrT3Mz0SIWE9ICkACW4H41Fai4INw3gALRIwnSMJUlZStXVnOEma8twQSSFIJNspAIBBAOr+hKLaqiNTpkPiWDxWHmrkKJCkKyuMznYitiC/ntFo8AdOXNfKgF98iXfxpFczel8yahAV1iFIGTPJmZVFKSSjPTtlAOUdpNBFhcEmhchBSK9UhYdg4CQDajuKtCM6aStD8LTbGzFSQU/zhW4ngSxykoH4hdJsD9RYjaGHC8VExAL97QP4hNBtQ6fI+DGI2neh90VrisRxCWhSSFqUhTmYFOFJ0ZLsB+0BvEKT0jxq1JTLClF6pQc6lfMp7wIbOLcOExaVGWlSkhSaqU4CTmq1eyrNyIWN4AIxk1ecKmddLz5FpyJlglIYDOkpVrvpUWe+FSVtIkk2nVs44jpJi5cztS5qEq9lK6KbkoywV1ewaOmG6TY1SJihKnLADpUhIKE7lf6EhQobFPfHpWeWhSJMtMsOoKzgTnbNUBQyBgLhINHcvEiUtM5aFzFKdKjmKVKlJSEglbSy+XshXslCdGvBOMOkZ5y7GDgGLnqkoXO9uY2VAyp7JLBZZIIJagJNCD3MWFkgJBuR+HKQP3iW2D8qbwsJnzDNK3cL0ToHsHb8TbNcirsaZwIqVK2CAlh4kEnTQCkQSW7KovR6bMdQqfEg22aE/jfS5WGmFADgpCx2AakqBB7YawrDCnFhUyjsiqnoQ8AuKYlCZrzPuyUhAZa5x60EklhLaYkil1S2r7QzAgsUU5U0bkk1G0Cx9pS+rzZU9ZmojKcuXfN1jvemXasbr+0xQCWSlT3BCktuaLU+m0dELlqCinEDHkk/opkyXh6AMFJcqLmvZQtB73jWdh5OVCPvEjCKLBYzpxJcBlEzQSU1FEWGb2jpV68fRL7JdiefXrw+EbgNLmHUhKRT8Sn+SFRnI3r1t619jOzJSPxLKj3ISEj4qXFZMRZKeyOdfXlFp9D1ZMJIUsbhCh+ElRJOntkgeW0VnkZhsPkPq8PPR7jgVgkylUVJJS5NDLWSsP8A5SVeFbxP8lNx0PwNKWxhwIUZilIs5CjRrsb02LRvjcUFLaXencCdWG2+kbSp36JKAQAoFa1W7OiVF7nzYaRpjWkoQlCDOmzXCQbmgc75QDc8rxFdlLbfBqjBiXI6xSAQpQSliFZncA0sDa7mm0R5fDF4aTKUlRWidNBmygnM0uYd2JGQBOlfENO4ZjV5VScbKySyoFM0FhKXmBRnAsjNQLHs5mJYghrxvD8glhTgGWwBplLMx1LUFNhaN9rWlwL8Oyr8LgZik5UFQK53VFYFUYcFVRoCbDxjueA9Vi1yUis4gpJNkFlEKDUbK5PJveYHcZP6pBCQO0rRi7nbdnD/ANYi9I8aiTMQtjOnlBCUZqVNVrOiQ5AaptzHPO1KkglitWBpi8hKUB0g1BzVZXtMDZySkOW73J6ffpuV5agRt2QRuTXw0OjULc5HGiogzpCZYWQBMQokZtlVBfQbOz7xsXL6hSjLIYe7T4jfZqCtKvBNp/2ck0T+HT3oSSpSmdy+ZntWn5PCN0kmLOJmZwyiQ6bsyQAPAAV5c4Z8LxFCF3oe0dyNO4M/84U+N44z565hDZjamgA/KH4IvysHPK1QPEYB9PGSBz8oyW9D+cWEZZE37HeJD3ZH+t/+IU+L8HmJxaMGQDMQpMkhKg3WKW5AJDe0tto+mF9JcGq2Kw51/XS/rFJdHcJJncfxE7rUiVInTJyVTFJ7Ss+VIBcAjOpw2iYWprmzafQNm/ZvjnJySvCaPpBDhfRlcsCXNGVQVmWynGV6AEULgU2qYsmdxTD/AOIk7frZf+6AfFMVLKiUrQoEDMUlKmAB2fSFZJeUdBw09kHh0oGYoqXlCWDMwWpgAH/CkMG1apLAx2k8TlScaJy2EpclMs5g3VzEzCohYsELBDKsQGekFuE8OC8GjKO0XWoDKVKdyWqO1Uc3AEQcThiU5kqAUn2QDmNSSUkm25CmsRvEEmrKkrRJ4vjsPLlTj16ZxxClsklI/Wae0eyEjuAc2iVwzjonYPDZ1ErRLVLUouHKTkzVuSEvrcjSAXF0lWGITJkImTUgZ0ykJVVWrC5YDZydmImVj1ST1agQAGCakhAYZuYNC5uSe6MUUlrmzlHsm8fxQcEF8qgXbUKdhXQQtcM6QIVjpyphT2yZYKg+WWCB2XIZTJIcEFlLapcdOM8ZlkdkgE0bYvS1AbU74h9H5qZU8mZLCkrDEFIIJFXYhnb5ncw2EaTb5Cf0kMiuHy1SV4eQv70uYhgQKprWbMqRLSkl3JuAzu0c+mKpNpKszGrVQpWybsCDcMBSJOM4xmQwQlEu+VICE1pmKQGJY0FxWsL8yQVzDUMmlwS1mDdlL6qu0BGo/ZqTYA6sKCWVZ8oNKH3ORB11jliej89SiZcmYpJqCEu4O3xiSpOSaoDQ89R9QYsXhnDZ/VS+ygdkMFiYFWsWSQ/rnF0Z0yacXWiql9HcT/h53+mfpGp4FiP7ib/Ar6RckngeKX7EtCu7rfnkYeMSz0Mx7P1Euv8A5g+Nob7E+BPi1yJs7o7NQFLM/CrSgFRbEoUWSHLDLUsLawF6F8CxE9E2chCVAzAkqUuUgFTFZAzqDntPS1In9I+jE7D4aZMUpJAARTKS6ywse/0YmdHejWIVgJOQDKtXXDMqhJC0UF8xBA3Zto85Zo+pyvl0XvG3kS6Rif0Rxf8AcgjlNw5/7Zvc0bcM4VNllSFyzL6xOXMQCH7xy57+MyZ0SxlSZYUSbjPXlQF4lcJ4BiELBmSSED2mz1G1UVNRS0JWddoY8WgxMUqVg5cuynoA4q9QN729AzL4KVIUohanGYggDMpmZ3CjYX5O7UHJwIl0OZIHslJOZttSB+ykDc7wbweIQp0pchTgvUlmBqS+oe43IJY7yxTdIASkkTz10yWoFRBASshISkFgyWJchyTlb2a0jl046JGUn75ImKCez1qGzJKHDqys7MHIDb6GDmNxCpR96mgOVILNlCQC+/InvEJXSPpkyVITNmXMtTEkZmcgkMMzOS72jMfk58BPSVMCYLh0ziU1MuUoIlJBM1YSCwdkhyGc6AbE2idxvgqZTSkqAIZIKsz2IBBCe0XFQecQuiPFjh09XLVMAWt2l6q7m0Sk3owL7BjVj+tQlQUpSTUEZCk1JoMoe7MDVmvHZrg1XCGxl5N+XLFzArKk5VuS2wyqGVi4cO1tGiNikmSRU5Sp0pqG8wBd6BvGDn3Yi7DNUPVKgNbsDpvoWsIGLlpftOeSXauitxatfOMUrZ1UgFMwJ61IZgo9qzgXttVvTQ54OQlZAbN/lTMV4MkE2aB3AODTJk3OUA5A4KSWaoDHQXoKcgxewuFrMtsyl92ZXds+0FLPFabBWNvhEjo7h0Sy5kznNv8Al8RbvMsAQ6ypxYMhXwHwJgZg+Moaub+FZ/KJf/GEft/wL+kMxfIxLfkSZITbpo+aummI/QoSG7aiafsju3WPKGBGHyBKGByJCLD3QE/1he4sOsx+GlOWTlUdqqMw7+6kQzFI3O5hWWo44x/0vx7nKX+GQte4r3RJkzFhmUaWCS9d2di2gNCSHpmjmJXMj8vX57xriC3YctUEpvYlR7z7OXXsirtCIRTaGzlSG3oziOulkOCpBu7uCal/aIBLFXvEkA3YkR1a83vlm2SkWetFbAUQDQOokqvQ7ihl4lYLZEpCVgMQVmyByT7Pckqusw/4rAiYMydWI5vV7Uv8YtnDX4nmqW9muL4ajFSSn2VCjglwaNza3oxTmB6JY1X3mQnDKVJOIJKllIUlcsqSlaCSKkGujGLfwUsyVO/e+23rnvBGbxFKgbU9fygseRJbOcXZRyOh3EMGCqRKlTCqWpJIJJlmYkpUU5iA+UlOarOqlY79CcHMTh2mBaO0UhCnDAKdwLX+R3L2fisQAlxUnu3vXl8oFTcIHJI8Py5eEKy5vKPiNjGpWKOMnZ3SX6smorQ/sl6K2I0cVpHGYkSwLFNWPIGo5VYEe6TShDsWJ4eg6etvJ4XOkOITlMk+zMDOSzLslT8xQ9/IQiC8nQ1y0T+j/ESZeeWpSHNWUxB2LHlaC332f/fTB/6i/rCr0Lc5wXJ1LMcwoQdAaPR7neGtGH2BHPujMmNKTGwdxRscVNNDNWf31Rsmcv8AEsfvH6xvLwijqfiY7y8DvX5aQpY0E2VVwtRmcSnzKnqwQPMSh/7oa04hWx8Pha3q0LHQmX+jmzFXmTNn9kZifOZDRnSdfBhFPya8660L+P8ApfezZM+xrS1wKWFvXjHCXO7ZOiEsP81wbXF607OrxKMwHUfwi3gYjYeY0xQB13AA7LP4UG9zC8PNnZtROfB8OQGDAKUrWhqEAUv7KtPePdFn9GOJBcvKtwtIGahJq21rWiuuEgGapDh9GpubjYk15+drdHcAJcoUAep9GsXRt8EEqRmfhgW9etIhLw7OTy/OD8yUDAzHSqKHJoVkgFCVgjEyxECd+UFcUa+ECcRTz/lSJWPQKxyqFz6MI/SZT0fm7W0r5+HycOKzGSW7m+EV5xaaVk6FTMO40fXk40s7Q7Ct2dJ6Gj7PznUt9UgmuoLPfUN8eUWBJwoF4p/AcZXg1pmSyHAqDZQcEpPeHruBtF49F8RJxclE6WSpKrgkOki6FAWULRuWDvyX2bHIorZ7B8Nz1bzB84MSOAp94v3CCEmQAKCOoinD8ZcyJcnyJN/ifOvRfDpRhJQNynOX/aUT8mgulSAdLaN9KxpJkJQlKfwpCQS/uAIfxZ46BtA/n+d483JLzk3/ANPUhHxikZBRajC7jbwgdJXlcklydKm7u1AW3JaCL0fL69NpA+QAUqFQb63ta22g74dhXIjP9Eiaoy5iJwdbkZg7nvuAwrQkeFYtXo5xcTUO4Z2ACn5OWAFTQX7xaK0wEx3So8iNA9hqSbN560l8H4urCTGUez7r0SNCaCpvXWgqHEUYp/TJMkbLcWqIM9NvOOXDeJdcgEW+XL18DQb4uaW8PzgsuwIaBc2UyUmtq+TQC4gWURvXlT+VfCD+Nnsj1tFadJ+kmSYGOZIoQL5hcDwykg94ZxE3rvgepHLpDxMJoRd9dizedNwT4wq4WVnXnNha5pWxjqtKpqiouEkjx/CbUIDB7+QjvOASGG3wf+gp4w5VFUg+dgfia+0HYsdPlU90O/2M9JjIxX3YjNLxB5OmYAa8woUIfZtYQ+IqNL2JvqPpWMYCcpC0qSShQIYpLEEWKTvq7ecVRX4k8+aPrYRmAXQjjqsXgZM5ZHWEMvLQZ0kpNNLO3ODsVJ2iVqikiRoPh9AI2A1L6nw5xzMzcJ8SSY2StqdnwB+sfM0e+dgwSSagV0+cBMCv3m8CWq3PWrWN/CJvEZ2WSuujUpenheIXB8SlRY0ukOWralGFO/8AOLMEai2SZ3tII4RFiCxF33aopQbN4k7lMqVBiix8OezsBemlBEKVKEtTj2fJtH2A+kSesCbktoQKNsG8PVIL7sUxo6NKCAQKB2vVh8tXsKgUpBbG4nUnT4s/wFYWeDT6ggjnUWFBUOH3Z2836ce4mAjKDyJrqACKC9T5dzNvQutkTjPGc6VZVsxYszMHJB55VWhJxmFloKlEFVQnMo1qAGLbhvPuifiMU7UFe3uXIILbk3D3YWgRjZhLBnox7gaHua3cIBsbFHKZNBZIu19W+r/n4wsUph2iz99qufPxvyiQ9W9p7j16tA/GK1uHtz8fVtmgoLYUnQNxEwlSQ5FGamj05RhKfCvz/rGJqnXfT1fz8Y3QsU8idPneLeES/Zc32HcTJlT5BNEqTMTaywQoD95L/vRaUUT9jvEMnEchf9LKWkMQzgpXXuykAjlvS9oZjehWT9ik+pTtG6Ed29T69CPR6PnLPcIvGpf/AC6wNuV3+UDeGYFZQA2gsbF+7XUvV6WeMx6LcLqDIs/7olniSpZ7SCRV9czfhNBTy74n4fFiZ7JoaM+5ZuQA9bej0FQIX64ISQASydLUagJYAUJJ10gHxPiWZYJKspoQfdKgHX3g37z+GMx6Cv6BirYHlLUlS0KejFJo3aYGXS7EBr22iHMm3JvQ0Y0P5g1bbvj0egeWHwcTOBonz059/dAzHL/D4aVj0eh+NbMnwC3dXd4eNqGO6RVPdT8/Xo5j0Ut6J0OP2VrH/FJD6hbPvkURrU3HjvH0NHo9Bw+x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440" name="AutoShape 8" descr="data:image/jpeg;base64,/9j/4AAQSkZJRgABAQAAAQABAAD/2wCEAAkGBhMSERUUExMWEhUVGCAXGRgWGBgbGhsYHBodGx8YGyAeGyYfGhojHxsaIS8gJCgpLCwsHh4xNTAqNSYrLCkBCQoKDgwOGg8PGiwkHyQpLCkpKSwtLCosLCwpKSksLCwsLCwqLCwsLCwsKSwsLCksLCwsKSwsKSwsLCwsKSwsKf/AABEIAJgAgAMBIgACEQEDEQH/xAAcAAACAgMBAQAAAAAAAAAAAAAFBgQHAQIDAAj/xABIEAABAgQEAgcFBAcGBAcAAAABAhEAAyExBBJBUQVhBhMicYGR8DJCobHRBxRSwSMzYoKS4fEWU1Ryk9IVJEOyF2ODwsPT4v/EABoBAAMBAQEBAAAAAAAAAAAAAAIDBAEABQb/xAAlEQACAgICAgICAwEAAAAAAAAAAQIRAyExURITBEEiMhRxgWH/2gAMAwEAAhEDEQA/ABM/AjHYTqSkKxGHdUk3K5TOtHeLh9oVuGyZS6KQgn/Kn6awx4LFmUsLBKCKhTWIseY3GoeOfSnhoRNGJljLLnk5kioRNDlaH2PtJ3BMQRk+C5x+yIngsg/9FH8LfIx3w/ROVM9mTLAF3zDyYvG2EmggVv684a+DS3ISzsAPMBRbvJhLnLhMYox6FWb0RkI9qUltwV/GoIjn/ZbCn/pt+8r/AHQ7cTwpAflUNd94DdSNLfHuOxDh/DeA9s+GwvXHoA/2Qwv4Ff6ivrGD0Mwx91X8avzhgEqkbmVygvdPsz1x6Fv+xGG2WP3/AKpj39gsObGZ4KR+aIZRJD6+vCOiZUd7p9neuPQrH7PMOffnecv/AOuMf+HEj+8m+SP9vzhvEvx9aRoalgSwueYNnPNw++Y1Ipn8jJ2d6YdChM+ziVpMXzByP/2gPy1jon7MUKAInkC9ZSbi4/WCHIy+TDRtuVXaM4VRHJjHe/Ivsz1Q6Es/ZYnTEcv1I/KbGh+zIf4gf6Tf/LD2vv8AIc+6NAj1SN/kZOzvTDoqpUnF5lqJCcrApOYBzYJS3aJAej0cmGfohjDNkzMNiqylM6w/Z/CsEiipRrT3Mz0SIWE9ICkACW4H41Fai4INw3gALRIwnSMJUlZStXVnOEma8twQSSFIJNspAIBBAOr+hKLaqiNTpkPiWDxWHmrkKJCkKyuMznYitiC/ntFo8AdOXNfKgF98iXfxpFczel8yahAV1iFIGTPJmZVFKSSjPTtlAOUdpNBFhcEmhchBSK9UhYdg4CQDajuKtCM6aStD8LTbGzFSQU/zhW4ngSxykoH4hdJsD9RYjaGHC8VExAL97QP4hNBtQ6fI+DGI2neh90VrisRxCWhSSFqUhTmYFOFJ0ZLsB+0BvEKT0jxq1JTLClF6pQc6lfMp7wIbOLcOExaVGWlSkhSaqU4CTmq1eyrNyIWN4AIxk1ecKmddLz5FpyJlglIYDOkpVrvpUWe+FSVtIkk2nVs44jpJi5cztS5qEq9lK6KbkoywV1ewaOmG6TY1SJihKnLADpUhIKE7lf6EhQobFPfHpWeWhSJMtMsOoKzgTnbNUBQyBgLhINHcvEiUtM5aFzFKdKjmKVKlJSEglbSy+XshXslCdGvBOMOkZ5y7GDgGLnqkoXO9uY2VAyp7JLBZZIIJagJNCD3MWFkgJBuR+HKQP3iW2D8qbwsJnzDNK3cL0ToHsHb8TbNcirsaZwIqVK2CAlh4kEnTQCkQSW7KovR6bMdQqfEg22aE/jfS5WGmFADgpCx2AakqBB7YawrDCnFhUyjsiqnoQ8AuKYlCZrzPuyUhAZa5x60EklhLaYkil1S2r7QzAgsUU5U0bkk1G0Cx9pS+rzZU9ZmojKcuXfN1jvemXasbr+0xQCWSlT3BCktuaLU+m0dELlqCinEDHkk/opkyXh6AMFJcqLmvZQtB73jWdh5OVCPvEjCKLBYzpxJcBlEzQSU1FEWGb2jpV68fRL7JdiefXrw+EbgNLmHUhKRT8Sn+SFRnI3r1t619jOzJSPxLKj3ISEj4qXFZMRZKeyOdfXlFp9D1ZMJIUsbhCh+ElRJOntkgeW0VnkZhsPkPq8PPR7jgVgkylUVJJS5NDLWSsP8A5SVeFbxP8lNx0PwNKWxhwIUZilIs5CjRrsb02LRvjcUFLaXencCdWG2+kbSp36JKAQAoFa1W7OiVF7nzYaRpjWkoQlCDOmzXCQbmgc75QDc8rxFdlLbfBqjBiXI6xSAQpQSliFZncA0sDa7mm0R5fDF4aTKUlRWidNBmygnM0uYd2JGQBOlfENO4ZjV5VScbKySyoFM0FhKXmBRnAsjNQLHs5mJYghrxvD8glhTgGWwBplLMx1LUFNhaN9rWlwL8Oyr8LgZik5UFQK53VFYFUYcFVRoCbDxjueA9Vi1yUis4gpJNkFlEKDUbK5PJveYHcZP6pBCQO0rRi7nbdnD/ANYi9I8aiTMQtjOnlBCUZqVNVrOiQ5AaptzHPO1KkglitWBpi8hKUB0g1BzVZXtMDZySkOW73J6ffpuV5agRt2QRuTXw0OjULc5HGiogzpCZYWQBMQokZtlVBfQbOz7xsXL6hSjLIYe7T4jfZqCtKvBNp/2ck0T+HT3oSSpSmdy+ZntWn5PCN0kmLOJmZwyiQ6bsyQAPAAV5c4Z8LxFCF3oe0dyNO4M/84U+N44z565hDZjamgA/KH4IvysHPK1QPEYB9PGSBz8oyW9D+cWEZZE37HeJD3ZH+t/+IU+L8HmJxaMGQDMQpMkhKg3WKW5AJDe0tto+mF9JcGq2Kw51/XS/rFJdHcJJncfxE7rUiVInTJyVTFJ7Ss+VIBcAjOpw2iYWprmzafQNm/ZvjnJySvCaPpBDhfRlcsCXNGVQVmWynGV6AEULgU2qYsmdxTD/AOIk7frZf+6AfFMVLKiUrQoEDMUlKmAB2fSFZJeUdBw09kHh0oGYoqXlCWDMwWpgAH/CkMG1apLAx2k8TlScaJy2EpclMs5g3VzEzCohYsELBDKsQGekFuE8OC8GjKO0XWoDKVKdyWqO1Uc3AEQcThiU5kqAUn2QDmNSSUkm25CmsRvEEmrKkrRJ4vjsPLlTj16ZxxClsklI/Wae0eyEjuAc2iVwzjonYPDZ1ErRLVLUouHKTkzVuSEvrcjSAXF0lWGITJkImTUgZ0ykJVVWrC5YDZydmImVj1ST1agQAGCakhAYZuYNC5uSe6MUUlrmzlHsm8fxQcEF8qgXbUKdhXQQtcM6QIVjpyphT2yZYKg+WWCB2XIZTJIcEFlLapcdOM8ZlkdkgE0bYvS1AbU74h9H5qZU8mZLCkrDEFIIJFXYhnb5ncw2EaTb5Cf0kMiuHy1SV4eQv70uYhgQKprWbMqRLSkl3JuAzu0c+mKpNpKszGrVQpWybsCDcMBSJOM4xmQwQlEu+VICE1pmKQGJY0FxWsL8yQVzDUMmlwS1mDdlL6qu0BGo/ZqTYA6sKCWVZ8oNKH3ORB11jliej89SiZcmYpJqCEu4O3xiSpOSaoDQ89R9QYsXhnDZ/VS+ygdkMFiYFWsWSQ/rnF0Z0yacXWiql9HcT/h53+mfpGp4FiP7ib/Ar6RckngeKX7EtCu7rfnkYeMSz0Mx7P1Euv8A5g+Nob7E+BPi1yJs7o7NQFLM/CrSgFRbEoUWSHLDLUsLawF6F8CxE9E2chCVAzAkqUuUgFTFZAzqDntPS1In9I+jE7D4aZMUpJAARTKS6ywse/0YmdHejWIVgJOQDKtXXDMqhJC0UF8xBA3Zto85Zo+pyvl0XvG3kS6Rif0Rxf8AcgjlNw5/7Zvc0bcM4VNllSFyzL6xOXMQCH7xy57+MyZ0SxlSZYUSbjPXlQF4lcJ4BiELBmSSED2mz1G1UVNRS0JWddoY8WgxMUqVg5cuynoA4q9QN729AzL4KVIUohanGYggDMpmZ3CjYX5O7UHJwIl0OZIHslJOZttSB+ykDc7wbweIQp0pchTgvUlmBqS+oe43IJY7yxTdIASkkTz10yWoFRBASshISkFgyWJchyTlb2a0jl046JGUn75ImKCez1qGzJKHDqys7MHIDb6GDmNxCpR96mgOVILNlCQC+/InvEJXSPpkyVITNmXMtTEkZmcgkMMzOS72jMfk58BPSVMCYLh0ziU1MuUoIlJBM1YSCwdkhyGc6AbE2idxvgqZTSkqAIZIKsz2IBBCe0XFQecQuiPFjh09XLVMAWt2l6q7m0Sk3owL7BjVj+tQlQUpSTUEZCk1JoMoe7MDVmvHZrg1XCGxl5N+XLFzArKk5VuS2wyqGVi4cO1tGiNikmSRU5Sp0pqG8wBd6BvGDn3Yi7DNUPVKgNbsDpvoWsIGLlpftOeSXauitxatfOMUrZ1UgFMwJ61IZgo9qzgXttVvTQ54OQlZAbN/lTMV4MkE2aB3AODTJk3OUA5A4KSWaoDHQXoKcgxewuFrMtsyl92ZXds+0FLPFabBWNvhEjo7h0Sy5kznNv8Al8RbvMsAQ6ypxYMhXwHwJgZg+Moaub+FZ/KJf/GEft/wL+kMxfIxLfkSZITbpo+aummI/QoSG7aiafsju3WPKGBGHyBKGByJCLD3QE/1he4sOsx+GlOWTlUdqqMw7+6kQzFI3O5hWWo44x/0vx7nKX+GQte4r3RJkzFhmUaWCS9d2di2gNCSHpmjmJXMj8vX57xriC3YctUEpvYlR7z7OXXsirtCIRTaGzlSG3oziOulkOCpBu7uCal/aIBLFXvEkA3YkR1a83vlm2SkWetFbAUQDQOokqvQ7ihl4lYLZEpCVgMQVmyByT7Pckqusw/4rAiYMydWI5vV7Uv8YtnDX4nmqW9muL4ajFSSn2VCjglwaNza3oxTmB6JY1X3mQnDKVJOIJKllIUlcsqSlaCSKkGujGLfwUsyVO/e+23rnvBGbxFKgbU9fygseRJbOcXZRyOh3EMGCqRKlTCqWpJIJJlmYkpUU5iA+UlOarOqlY79CcHMTh2mBaO0UhCnDAKdwLX+R3L2fisQAlxUnu3vXl8oFTcIHJI8Py5eEKy5vKPiNjGpWKOMnZ3SX6smorQ/sl6K2I0cVpHGYkSwLFNWPIGo5VYEe6TShDsWJ4eg6etvJ4XOkOITlMk+zMDOSzLslT8xQ9/IQiC8nQ1y0T+j/ESZeeWpSHNWUxB2LHlaC332f/fTB/6i/rCr0Lc5wXJ1LMcwoQdAaPR7neGtGH2BHPujMmNKTGwdxRscVNNDNWf31Rsmcv8AEsfvH6xvLwijqfiY7y8DvX5aQpY0E2VVwtRmcSnzKnqwQPMSh/7oa04hWx8Pha3q0LHQmX+jmzFXmTNn9kZifOZDRnSdfBhFPya8660L+P8ApfezZM+xrS1wKWFvXjHCXO7ZOiEsP81wbXF607OrxKMwHUfwi3gYjYeY0xQB13AA7LP4UG9zC8PNnZtROfB8OQGDAKUrWhqEAUv7KtPePdFn9GOJBcvKtwtIGahJq21rWiuuEgGapDh9GpubjYk15+drdHcAJcoUAep9GsXRt8EEqRmfhgW9etIhLw7OTy/OD8yUDAzHSqKHJoVkgFCVgjEyxECd+UFcUa+ECcRTz/lSJWPQKxyqFz6MI/SZT0fm7W0r5+HycOKzGSW7m+EV5xaaVk6FTMO40fXk40s7Q7Ct2dJ6Gj7PznUt9UgmuoLPfUN8eUWBJwoF4p/AcZXg1pmSyHAqDZQcEpPeHruBtF49F8RJxclE6WSpKrgkOki6FAWULRuWDvyX2bHIorZ7B8Nz1bzB84MSOAp94v3CCEmQAKCOoinD8ZcyJcnyJN/ifOvRfDpRhJQNynOX/aUT8mgulSAdLaN9KxpJkJQlKfwpCQS/uAIfxZ46BtA/n+d483JLzk3/ANPUhHxikZBRajC7jbwgdJXlcklydKm7u1AW3JaCL0fL69NpA+QAUqFQb63ta22g74dhXIjP9Eiaoy5iJwdbkZg7nvuAwrQkeFYtXo5xcTUO4Z2ACn5OWAFTQX7xaK0wEx3So8iNA9hqSbN560l8H4urCTGUez7r0SNCaCpvXWgqHEUYp/TJMkbLcWqIM9NvOOXDeJdcgEW+XL18DQb4uaW8PzgsuwIaBc2UyUmtq+TQC4gWURvXlT+VfCD+Nnsj1tFadJ+kmSYGOZIoQL5hcDwykg94ZxE3rvgepHLpDxMJoRd9dizedNwT4wq4WVnXnNha5pWxjqtKpqiouEkjx/CbUIDB7+QjvOASGG3wf+gp4w5VFUg+dgfia+0HYsdPlU90O/2M9JjIxX3YjNLxB5OmYAa8woUIfZtYQ+IqNL2JvqPpWMYCcpC0qSShQIYpLEEWKTvq7ecVRX4k8+aPrYRmAXQjjqsXgZM5ZHWEMvLQZ0kpNNLO3ODsVJ2iVqikiRoPh9AI2A1L6nw5xzMzcJ8SSY2StqdnwB+sfM0e+dgwSSagV0+cBMCv3m8CWq3PWrWN/CJvEZ2WSuujUpenheIXB8SlRY0ukOWralGFO/8AOLMEai2SZ3tII4RFiCxF33aopQbN4k7lMqVBiix8OezsBemlBEKVKEtTj2fJtH2A+kSesCbktoQKNsG8PVIL7sUxo6NKCAQKB2vVh8tXsKgUpBbG4nUnT4s/wFYWeDT6ggjnUWFBUOH3Z2836ce4mAjKDyJrqACKC9T5dzNvQutkTjPGc6VZVsxYszMHJB55VWhJxmFloKlEFVQnMo1qAGLbhvPuifiMU7UFe3uXIILbk3D3YWgRjZhLBnox7gaHua3cIBsbFHKZNBZIu19W+r/n4wsUph2iz99qufPxvyiQ9W9p7j16tA/GK1uHtz8fVtmgoLYUnQNxEwlSQ5FGamj05RhKfCvz/rGJqnXfT1fz8Y3QsU8idPneLeES/Zc32HcTJlT5BNEqTMTaywQoD95L/vRaUUT9jvEMnEchf9LKWkMQzgpXXuykAjlvS9oZjehWT9ik+pTtG6Ed29T69CPR6PnLPcIvGpf/AC6wNuV3+UDeGYFZQA2gsbF+7XUvV6WeMx6LcLqDIs/7olniSpZ7SCRV9czfhNBTy74n4fFiZ7JoaM+5ZuQA9bej0FQIX64ISQASydLUagJYAUJJ10gHxPiWZYJKspoQfdKgHX3g37z+GMx6Cv6BirYHlLUlS0KejFJo3aYGXS7EBr22iHMm3JvQ0Y0P5g1bbvj0egeWHwcTOBonz059/dAzHL/D4aVj0eh+NbMnwC3dXd4eNqGO6RVPdT8/Xo5j0Ut6J0OP2VrH/FJD6hbPvkURrU3HjvH0NHo9Bw+x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32656"/>
            <a:ext cx="2265784" cy="2690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Smaak/Tong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556992"/>
          </a:xfrm>
        </p:spPr>
        <p:txBody>
          <a:bodyPr/>
          <a:lstStyle/>
          <a:p>
            <a:r>
              <a:rPr lang="nl-NL" dirty="0" smtClean="0"/>
              <a:t>Functie:</a:t>
            </a:r>
          </a:p>
          <a:p>
            <a:pPr lvl="1"/>
            <a:r>
              <a:rPr lang="nl-NL" dirty="0" smtClean="0"/>
              <a:t>Onderscheidt smakelijk en onsmakelijk voedsel</a:t>
            </a:r>
          </a:p>
          <a:p>
            <a:pPr lvl="1"/>
            <a:r>
              <a:rPr lang="nl-NL" dirty="0" smtClean="0"/>
              <a:t>Schoonmaken huid en vacht</a:t>
            </a:r>
          </a:p>
          <a:p>
            <a:r>
              <a:rPr lang="nl-NL" dirty="0" smtClean="0"/>
              <a:t>Ruwe tong dient als een soort rasp</a:t>
            </a:r>
          </a:p>
          <a:p>
            <a:r>
              <a:rPr lang="nl-NL" dirty="0" smtClean="0"/>
              <a:t>Drinken als soort lepel</a:t>
            </a:r>
            <a:endParaRPr lang="nl-NL" dirty="0"/>
          </a:p>
        </p:txBody>
      </p:sp>
      <p:pic>
        <p:nvPicPr>
          <p:cNvPr id="19458" name="Picture 2" descr="http://www.ladycat.nl/katten%20anatomie/to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933056"/>
            <a:ext cx="5760640" cy="2726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04864"/>
          </a:xfrm>
        </p:spPr>
        <p:txBody>
          <a:bodyPr/>
          <a:lstStyle/>
          <a:p>
            <a:r>
              <a:rPr lang="nl-NL" dirty="0" smtClean="0"/>
              <a:t>Oor kan 180 graden draaien hierdoor juiste locatie vast stellen</a:t>
            </a:r>
          </a:p>
          <a:p>
            <a:r>
              <a:rPr lang="nl-NL" dirty="0" smtClean="0"/>
              <a:t>Hoort hogere tonen dan hond</a:t>
            </a:r>
          </a:p>
          <a:p>
            <a:r>
              <a:rPr lang="nl-NL" dirty="0" smtClean="0"/>
              <a:t>Zorgt voor evenwicht (evenwichtsorgaan)</a:t>
            </a:r>
            <a:endParaRPr lang="nl-NL" dirty="0"/>
          </a:p>
        </p:txBody>
      </p:sp>
      <p:sp>
        <p:nvSpPr>
          <p:cNvPr id="20482" name="AutoShape 2" descr="data:image/jpeg;base64,/9j/4AAQSkZJRgABAQAAAQABAAD/2wCEAAkGBhQSERUSExQWFRUVGBgZFhUVGBcYFRcXGBgWFBUXFhgYHSYeGhojGRUVHy8gIycpLSwsGB4xNTAqNSYrLSkBCQoKDgwOGg8PFykcHBwpLCkpLCkpKSksKSwpLCwsLCwpKSwsLCwsKSwpLCksKSwpLCkpKSwpLCkpKSwpLCwsLP/AABEIANwA5gMBIgACEQEDEQH/xAAbAAACAwEBAQAAAAAAAAAAAAAEBQIDBgEAB//EAEAQAAECBAQDBQcCBQMDBQEAAAECEQADITEEEkFRBWFxBiKBkaETMkKxwdHwFOEHI1Ji8TNyghWSohYkssLSF//EABkBAQEBAQEBAAAAAAAAAAAAAAEAAgMEBf/EACMRAQEBAAICAgICAwAAAAAAAAABEQIDITEEEhNBcYFCkfD/2gAMAwEAAhEDEQA/APofE+INGT4njXi3ifEWcGM1iMWTDxmNWrJ+IhfOmRVNxMUKnPG5WVnt4mifAKpkTkLeFGImwVo8APBUmfRo1GU1rpFcibWITlRSmsFpEzcRWOLxNoHRLJLNFv6VV8p8otQj9RFa8QYq9gt7HyiSOGzlHuoUfCLUs/UsI8J9IuT2axClACWqsNsN2DnqDFk9frDNFwhnrGWILmUEayX/AA8W4Cljwgqb/DyjBcLOxh/aR2XOMa0fw+s8wawdI7AIoMzmr9Isp2MODHEzax9EH8OpdO+zX+kUYj+GqFDuTGOj7wLYxKZlI6qYAIf4/wDh/iEHuMoDnWE8/s9iU+9KV5P8oV4BkPWB5yoInyimhBHWBJiYzSime0WS5zwMURWZzUi0nkjHtHoTJxHOORJqOLYl3hAuc0MMapzCuYIw0qmEGBVqaOzVMYomzHiSRmwRhlawAhTwZhZZEIGlcXSFQ14F2Tm4g2yo/qVQeEbnAdnMJIDEBatzrGoLWDl8LmTiEy0FROwjTcI/h0o96coJFKC+xeNTK4qhAaWhKRyZ4rVxsKNbGld/z5RMicP2ew8oBkAtR4kvDyz3fZhhygWbxhhQU/L+cLP/AFCynKuXjYfSHRh1KwMsj/TAbVttYuQUpBoBzaE8rtE4D3Nx5O/hBa+KBRSFMxr6xtnDGTNZh4+cRmYnKCA539RAK8TmAKaC5PIMYkOI5Xc3APyH1iAiWsliaBzflYRYWqHqLnyMZfifaBSyZYFiC++4hRxPjU2WCSq9DsC1PlBpxrZnEpaWSO9+2nz8o9J4qANnudw/+Iwf/XRY8y+tgfmSPCLR2izDKWAJLAVLCpp+anSDWsb1XFUliPH94DXx4AirbPGKn8SASFe0Y0oK3FA3gYz0/twiWopyKWoUdam2JoItix9Nn8dWFXoLnVzygZfatST97MI+Z/8A9CFpkpLE2DuNjmelXhpg+02EX76VJ07qyRRtDTz5w7FlbWdxrDzgPaykufTy8YFPZ7DTLFSfznAmHm4Zf+nOyFRZOcAHm3mYsxODny+8AFILd5Nm5t9YcBPxngCpNboNlCMvi5bGPpUiWqfKXK1Ipe+l4+f8QkEEg3BrHOzG5S5EeiWVo9A0fT5wMAzo9iF1gVc/SMkPiDAmeusFzRAqJbmJGvAeBKxEwITc9adY+l4DstIwwBX/ADFi7+6PCFv8P8D7KQubV1HKP284ZcXmDDo9tPN/dR99Y3xn7YtET8UV0SVNskMnxhJxHjsmSk5pocfCkuTyKrRmuMdpp01JQkfy/wC3uhtbF4zuIwpWolTKFO6GBGgcw2rGrT2xStWVMu/uqzE05/WGy8cyUlzpTY/WMThMP7KoTXQQZ+tK0skF9QSW1+Xo4g04d4ntIrMpOdg/dr4kfSBsFiiSrMab691oClYR2cPm1+lOXyhvg5aQ2YDm+lSfnFBTSRMSACo+G4oXPJosHEysE2IB0qwc0/8AHzhViMRchiB3aaCiiryir9eHBPdTq2j/ADo3i0OjD8cRUlIJNwacgtvlEBxCYtAUSz5nOtyAAOrekJ8figSkJDJJALGveo4PUERetVQl6N0zVcgg7gAeMOjF0zEOFMAAbK3VRvCx8RC3GglJzEGpNyC7NToPUiLq0Dkgt3hsCW9Fekdn4QnMxqoO72SBTzDU1bpEiabLGX4ncHm+ng1GgTGTasmgJUgOXbKwYeAd9yNoYYqT3iO8T8LDxvu6R5vC3HI96rlwwFLmwq5BLHnR7GMtF+Nxy0qSynbU7sxblp08YDxmBzjPbpTpVtTbxg+ThilKlqFE91OwSmjgEufdOn0jqA6gbMHa9qedy/h1CzwkKBLh+RB613hvheHXWRdu6xcG73qD+CGUrHIBOYDMK1LgeP4Ikvj6Alxc62bdoZiugThpqDmQSOX0hx2f7f4iUa94WKT5EEefiecLf+phVSQz9D5GhHlFMuUQXZ0lq609XA+UN8eh79vqKOPLCUzRJypatrcm+sY3jWME1ZUlAQ5e7/tGn7I49OIw/s1Uej+jwl49wJUlbGoNjBuxSZWbVePRfMkx6DWk8QXgFd4MnmAZorGCrmzdIvwMoE94hI3Ln5QLNi2QveEPqXBu0UhEqWhCnQj3tFE3sdHjJ9p8ZNxS86j3Se6nlp1hPKh5LnASsxDkBhuTQMI1tvgZIH4dJCQcwGbbSlHG0RxCkMaa6VANoXTOJlCi7pKtDYRHMaKcl7j0Ljy9YtWLSxdybVe3InnBOBSyiDXbmwp13inDgElJqBvQtehg1WDzBRBLpDB7ghyql7fI8nIlqWSAaULZXOtaeaf+6L/bEkqSMwIfkzJ06kiEuKBWoKQqpAB/3JYgHm1HhzhcyZT3ZNQzkgNlZuZpGqFAWpsiWqABZ2/AzxGW5YKohnD3cOQCDzirGzCCF0cUDbkEqfy8KwOvEhRIci+nRj6wIYpaZaVMMwcXBpWh/P2icvGZlGYpNnYbsPlW+8ApqXBaiaEmigSoeDn1MHqWHTQDK+Zq3Z/A5W6xIFxbiGVKta1Nwzghhuw50B3j3DuMTJlCSKsTuXIodSHf/iOUVYmUnuO7oW5rRQJWKj+llDyEM8IJaVFbJLMAE2cmldqJPgYUB9uSC5eYoFkEVAB76m2qEeIAuSkaVKDOe86irOtwFqrVCRXL7zE3YM4DxpJMlOUKCEglLWNqEpSNfeNTZwKtRZNlZ8z0BOV0spagrKAEvZDs+7CoaJazeNmGuUkgvtle6QN6EeXOKZk5QlgB7CmuY1r5kNDabgsiTllkZfcUUszsDmKmSGABZtBSwhZOQ8xGWgFy1A5Z3N6t+Wy0BxWFpQF1Eud2Zh4loElLOY0drD5V/NY0EzDnvKDF1MkaAZikAdAUltW8IlL7MLUHSO6CahNVG1PyzcosGs5i1FNiVKuS9R+bmDeE8bVKSCvvJJYjl/adPlB0rs6tSsi0kDUfETcvyr4Q4l9k5WXKpRdnFmzWamkWVbDPs1xFCSDLJZVWPWNzxCWJ+HcsSBtWMJhOyqpaklKgpIoMtHaNrwdagMqtRFNntXy+fz0sSI5DPtRhBLnFi71j0NMZ+cuAJqoPnKpC+bGCqBcwfJR3awDLTWG2GDpiSeGIo8b/AIFgpS5PtVgBIsDZhWM32Z7OGetyO4mqnp843J4WkJIZpQ0FPGNyM2vnPEODZ1nVIJIro/3iEjDBJyqA7tQCWqQGbTwh9x/GBJySwwA8xyf1HOFknBAgFT1o70FKlsvSkWLUUSgQ6U0UoFqeAHiX/DDFEkMEqAo5JArXxtfofKIjCywgBSe6HZ6EGh7pHPaBRjJbllEKdxQG9ywqoco0ASzlmFNACNWYlIoQW6fhhnPksgJC2SnIWFMwTmIY6UB/zAfsgZgUGIcu1nOqWbcU5PpEeK4xywcsU97Y94WNXoX0oIzagmKWGyg1f3iRShCQ+/efa8LvauXLgPYUcfA9dAwY6kRdONx8T01uSh355X84E9m5ItVqbGvQ1+kGtCsLiSGpo/hmSwHmS0FysSk0JoDZ70qfIpFIWTJuUPWxbkTcVoNfSK/1WXKSS7ltVNZuYZgOh2g1HU2YnunUAEUIcBxS5YcuVmi3hmJyJKlCxCgVCtDQISnWgArs0Iv1wZtrAABzvz1FbUgHivGsrAe8a03388x8Yfti+utdPxwIdRyZsrkl1UH+mAk2NCS48In+qzd1ACauXIAVo7k3an1NI+cq4tNYDPlA6fOL5PF56WKVuBbTyUmojH5Y3Onk3E3CkF5qkkGxWwSA+3xGpAIBgWYhAVlSoKcjvBlAJ1yeZrlSb2vCzh/a8rOWYAjegUCrc5upNSWc1i2ZjBMUZSS7guQlIy8qPQbdeUdJZXPMF4ZAUtKkiqTcglSWoFAbkOOj6UjUYPGJl95yaAjMNkvVtnLvQPGXlSQkUU5JY+85IpUEO1NBWjmhEMsNNUPhBs4BZgHDrUS1tATcWtGpRY1KcRLnPlbMzFSSAXLg38fWI/8AT0Nl8GIBFv2/xC2TxUtUgAUCUKrT+12FIZTJ+aUGqRWoAroG8j9o3LrGImSpKgq+oq3o0OsGsKFi41tCrD46rqoAwrfoLsIPkqClOh3o50gpjP8AbKSPaJL3Fto5FvbPDkqSatHY51uMNiKQGuC5hrFKhGGnpSIYy0GwgOUnWHfAsIZs1KRuNIQ+ndkOFCXhgpqrANa0ijtBigP5YZuop9Y0CVBKQn+lPy6xgOOYkKmKNnOppTWn1jo5+yPjM27C++1QK0bX16Qul8b9mDQEimd2L6agvTpDDGYVagCQXALB8oOzEtT8pGcx3DCQQAtybkvbn56xNAOOdpJirHxvU9YWSZ09s2eZ0DnyG8Gf9N/nBJ0q1aaC45HzgyRxSZh5xKGzJahGrBXnWPPL9uz6W5+69H1+vX983fQfhPaZUteRQJa6SMqxzD6+UPZ05SwFpIUkvlNdmPS5pzjL9pu0S8ZMTMXlzpAAKQQf9pe59I0vZpH8w4dTgTKo/wB6XJA6pc9UjeDlynDnOO7L6XHjezheWZZ7VJS5D0sXpupgda5n8Y9JkE5gxfrYubkbuOgMaPEcDyroKEhXJw7pvWnLSKE8KIKnqo0JOhdgRqzC5ufAR1kcNZrGS8ooRVzpskk1u4I52hXNJUaadXdnuLxpeJYE1DGjMN6AK9U+hgXA8MdZe2p0Fa1sILDpT+nKAVmwHhRwTCOQDMUVnU+ka3tlJEuQaVLB+RN4z3Z8P1Bjh336cLXp+NxnLnjTdk+PYXCS1+1wwmzVpV3iEkgMSAnNRLDa5jLyMQPa0DJWpgNsxp5RdxzDTEOWJlkvmFkk/CrblvSIdnOFqnTUlu6lQc7qulI3Lsekb59/C9O+PrJ/39ufDp5zuz/K0XieGNMTT3jl8WLevzh/wrhWVIU3nVmFRTw6O2sNU8A9pOluwRLOdajZ/hS+5JH4RB2OxssWUoAKY5QCt8rhgosTUHk3Mkc/g8rz6Zyv79OvzfrO3OP9lk7AqZOQqAqQA4cO5JYuoNoAPmID9gQAokEJAcOlsw1CSlkeJPgawxUosVFCyNzzoC1i1NaVtAWMxBIC7bpCXciwKlsQWarNtpHseOLMNicygoM9KADq/vFydT6Q8lYwgJARRt0g/wB1E/U6RmsQl090q7zZmLANrlUaB+sGYXETMzBRBALlN3Z9GHjQtBpw5xhSCCapNE+9d3NzQPpDTh+LIJzKAqANWpuCz8oSpxJmIyPmY0oACT5n8tFEsrQtloYCrZnbo1PSNWs40/FJQmM5do9FE/EZkIUkUZq/vHoxrT55MS5isogtcoQMpJBjLSySY2PYCRmnhTVTpGSlCxj6B2AWCVNRhcBo1x9i+mwx81kFwanWsZSbIJUoPlYOcwUlxdkkX8CI0XFT3WzB/rvSsKMLJSQoqylqAuX8nr4x0c4Rzlirl2cpAL+ZyOG5wKrDpIYsE7AP5kU+7+MNMZLIq6Q9mcWsWd6QoxUuveDKdzUC5vlavNm6bmki4xgDKxCZ4ZUpYAUR8JsCbsPEwt7VcCmFQmy6kgOkUKmsU7lqEdI1qZ8wEAgEVFe8GfXNUFj16tUmXikIASUOmxqCK0Zyw/OkeD5HR2/knd02b6sv7ezq7uH4/wAXZPH6s/T5t2d7NTJk0LmIKUJLsoEFRFRQ1CQWJJppGhlzQjiOFlguc/e5ApUCTyYxvk4KVMR3FiW+oTmPQEln6+UB4fsXhpWWbLzqmO5WtQK1G2chgyQX7oAr0rx6uj5Hb3Tt7pOM4+puuvPv6evqvDru3l7uHuI4aFMo0IBZr1Bb5E83jx4ai+axBJoGZy4N6eVr3hhLlZm0a1f8vSlecVYrEqBZKai7uzhqZvHbTcNH2JHyrWfxuHlEtlT1ahNSfB3pzFdYWTsGkElIb/4na/z8tY0k6QkIJCSzHVgmugSW8uQvGc4hOYkCxLEEi425ud9+cFhlZHtkhSwiUA5KrDTQevnCbA9j8WMsyVLJBqxYFuh+caRWDK5qS4SJfeBPeJNWIHIakE0O9H2G4kUFyXBLsl+6SHqzMGbvVAJ2aOd4TlM5Os53jd4lvC+GTlD/ANxIVKA+NSkAdAynL2ZjDFM2VLzeyS6kuBmqTYEtRk1FjX0hbxHjZWps1a0BLBwakittnvroIMYF1DNROVyA7UJu7AUazWtHj4fA6OHL7Zv8+Z/p6ufze7nM3P4M8X2gWf5YDEMWCXoVMGFiXo5oHvuKqYFEFSgwUsBiVFrkaA1Bpq0DSsaSyUEFQIHdCsr/ABOpnsKks8DT5pcpUR3XCQoEpWogqJSxY63bpR49uvIMmYoF0ukHVRIKqvolTDWiSd2FYhNxRoEsprKPcLbVINP7vKB0IfuoHdA71O8CxoGcpHMgxTi1JDZTmBv7pDi7Dfw0jGtKMTic3xkGxSc2YDUlnH0juGWAWBoTd68neprygf2wKgDXmSR4sKP52iczMKkkp3AA8yKwE/lzzd32GUF97BgYOwU5WUlTJcVzZPpV/WMphsUpJJlsxNjat3qT8oaYPEkVKq6gXH7RrRjToRlQlvzwj0Ve2CkioPU/cx6BMqoRDWLpiYpQHp5faArZauUbHsAsCaUuQ+lGPiYxwpDfsqpsSg2D3b6wz2K+h8Vm3aptQH5isL5E11MgdWDc6kl/MRb2oxKZbLCjXm7eEBSJoypmJZtcpAfl1jes4r4ohMspJJGZ6fC21m84TYjDBQdgAPdzVBsfh+w+saPO4OZySzPmSgeOsJcXhkZVKOn9RQQ9hQuBUDQ2gJepZKQQB3nHvtbRlmoB22PSK04igSM/dDOkurY2LNm/zaLJq1VAqoipOYMm7EN3Xcb9NIrzFIqQx1BSp+WZKX82+cOhfgcQtJy1c6UCwQdzQufLxjV4HCLVKJUpiO8p3J1YOS93/HfNcJw9WSmh92oBZ3NqKqC9o+iYPDJlSQVMe6c1trDw/wARqMcgknMZaUJDFgS/w/vUaNRtIHxUxMtLWAvXKXclVQByLa9HEZTtL2/EsIRhyFhQz53cEOAlv+30jOYntqpY74B563fzv5+W5Yz9bX0+VjEqDMAogtazhr1/wepxfHJLLtuQxNal3Y3JFm8axjMd2wnfArKlgMoqGHX8pFmC7Ygp/nKOZNAzlS3pbU6faM8uUvhqcbGhwwWASHcqcBw7NUgkGlQWirELyjMhICtSCQxHgwrmoQ3e0dy+wODVkQspDkvlo5PMqts3U1hfxXCqBzBKncugp63UWGpoVV2EFWsxiFhypQWCzvRu8ctVAnRucRRPJCQFZQXCSsJBYUoggnR6+dKxxmOyGjhibAGtg5YlwH1tqbwNhTt4EqPee75gS9dK0vHLXQ5kzFBHeIAV7zA5QNgkkggq2P7xwq8rpZLVf+WTmdjZ2ALWPzhdJxoR3XUxdwwArz6i9YNGKS7kAgCigTmq/dUHIU2+rxacXTcOSyqhvgCR3S10Jamlj5QsmzhmU+bauYeeah/Ge8cx3FiaBi/KnjT7QBIxHMv0t4/eMtYN9nW1KPTb/LWF4smYUqGYghKbOEgnZt/GKJE2jAZTuXo9KM2nWClFJDFebkkv1LA18jCASJhU5cJb4QoufBmP5WGOAxjHKA73NPqowF+nlioryStvS8GSZeoALbkExI8SrKKRyB0L7o+1fGPRlBVJisy6xapJiCjGk4Vteo31g3hoSFg5iK6h/V4X5awfgpVREn0XjWH9rJSyXpcFvOkKsGlQQEkClh8y5t4Q2wmJKpASACwpT5Qoxa0hLZrVIvXm1I6RhQeJCVWjcnL8qM/lHMVxuVNSUg5VbZQeWoIEIcatd/dAsCkADc/ghclUw1lhSjuAR4k2aMVqGK82e1QR8AH/AJPevIcorn+8LLDsEuRXc3fajxXgcYoKyrKXNCkqBUH5OWPWG0rhE1UxpYa7k2Ady5oPMGKeVTnslhGV3xlQnvEsAkHRyNX0+0bOVicyqsU8hfkXL86N98zhpIkJSqfiCRlypSGEslqnKGB0FKdYKwvG86Gly1pSkMlRYGjNrUFw7MASbO8dvTlfLJfxC/hsQFT8KWBLqliw1OXQXsPpHyzEBaEsu4JePvi+J0UqYo5Wq4GU3qkqo1CX8do+V9tuES1KOIkqzJVeoy6sR5gRz5Z7jfHfVY6ZhlTFhIq+kfUexfYKXh1JmzgFrZwCCQP32J23IEZXsZIlJX7aZVSWCUvYghy1jVr+EbiXxFM5DoNNQaqsdFMb+PKLjk81ct9NRiZ8s6gIqCyQUitjlYJr+CM9x7i0qXlRmISr4sqlVYgMQAkBmsfAxTLYkJK2Zj3VJCqXcAZlhzVI8txsUrESVZwUrk0OUJDg7KK6itQdKWcxu3WJMZfiOHlKmryzClWX3FIKQbgEEgVLel9YUsCKNsK5vBwHHrGrV2iCjlnSCEtUKQ4PRR6WGwgHGSMFPAT7Iy2NC2VGrnuBLm9xWkc7HSUiXIV/QOZSSQeVQ7+UCzMYRR4LxXDhKPdOZP8AUAoDkCHd+t4XKnKNy42Uyh5Kesc3SO+2emnp+0WS0g1r5/lI6lAPwhPmU9Gdx1D9IIlS20QfO2/vMfCJOSpg0CiRbQDpBLKLOARoWD+CmePSsQAXWhPV1fQxf+sSwSJaGd3SVmvVKg0LKMvD1dR8w4OwMHlYS2UBjqGfwtSKZeJSby0+JX5e/TpF0vFD+hKObZn/AO928IqV07EDKH+xjsA8R4isEAKI/wBjJPjkY+ccgBqtHKKlIi9aojlLO7Dc/TeNJUmXDHh8s7edB52iiUttH5n7W83g/CjMQS5Py6bQwNdwNLJL18fr9oG4rLQgihCnoz67kD1gvALaVQQPPAnIIKWI3PzjVEZXGzloJJCSmveu/gXHN4RY+cZgpmOtfdpR2dttKQ7xHClFVCWFKuUk27qa5j0gObgkIBK++1WFqb3T4d7mkRloiw2FUTQEh6kUSLUKrPUd0VrrG1k4qbNlJlSBQFic1CbEZlbbCobnGRxkxRqtQQDQS0jvFNaNcJOzhFKAQ+4bx6YpHsmTLUkAJA/1ADVlf0lmOWp1UzuaeBfJ+nhMlAfFKEzdKs3ea+ZFykW712jk7tXNmnJJlD2bHvgkMRYJCaE8gabVMZc8NQDnnTSUuSUBR7xGimqovvZjaDZHHENkkIKcwLqdmBpm6u1f8xr7M4niJ8woBWoCpJSixHwi9TQHanKMzxbGBQezuAP7ft94LxuMKUglWY1AIo1wfF3rGdnlU1bv9oxreL+GYgJVemhbWjH6Q+lzgtgWJTUKrSgN3pR4zq8MwAuTp4sAebiIoxC5Z7pNvC4H0gVaxC8yioTVHYEuASAHS9jfZ3HjWJuIlJLETSqxW5SdwXsfD0aEUrioUMqgRTSn5pSCETyUgCZc20O1fv8ASLVgv/1LMQXmYbOwZkkgp8KhQqK18YoRx6VO9+SU0+CqjyJo450+kVpx60gJdJGqbuNw96bdeYCmcScupPdLd5F/W/jW8X2WLOIqlhPcU41QXlrGlAAx/wCSTCsISfdUx/pmAeih3T4t0i/EyVEZkqE1PMDMk6CveSbbaNAaSCapI3YuPFKv/wBCApqkzBpbb7RdKmF6/nTQGPSgAwz9HCkqAGgIcNyJgoKOoSsaENXplsYU4mtmI/Nqjyi6UklO6eTHxfTpEpWESqo7p5/cfWOYnDKlkEkh/nAklBrubXMeE7YQOqdmNbb2Pn93iEyZo4PofDf58oijjZzm/nHoCVNc3Y6x6IN+pDc/l+8DzBWCZpilo0FVYccKQ5eFJDmkaDhGFZnD7AQwNZJktKcnTpCQ4n2ayRrv/wDUH5mHi0H2fNvxuUZfGoOYsXVtf941RBOOImBkj3qUueT3I9OkI8Xwgp+LKBcv6P8AD/xGbnE/1+W5cjY93zH084uTxETQMwNCwNKnZI9SbDU741omDrWUyJZfVb5epKy/s07kOrqTlj0yX7IrloUQoD+dPIyiWkucqB7wJsAO8XqxcS3WOxQlpISQmgLgOEA2U3xLPwi5NaADLml4tw6kFMsf6aCxzK+Jcz+rR6MaJHdBAtWBcveCR3XDgKL5Ue8pczTMQM2UUCQBcvF0viZU7DKNBqwoA41rWK5xIQa1mE6/CC6i73Utg/8AasawCxSelW+X5zjNMWT+9QC3zpF2Gww0qXdhanLXx3iEmaHpzaL8JPHtHrWn1+0ZacVKYJKrhV+QYkqPJjXnyEDzcIba2PJ3ynnqKQyxMtwBQhikV0v51r1iAlunNZmBHJqnrWHRhIvDvTURQZKh+coYTUBKhWvp+VgafOLNZy3W9flBpxX7LMySauMihSruAa0c2PwnxiEua7hTIW9SoMhRsRMHwKe5Zi3eyl1RGYt76b6j/P1j02bnGapNAp6u/ul+YDHmH1hSP6RQUyXRMFCir6e6T7ySKsakf1CLZSgpnrTS7X7p1H9pps0VSptAC5SDS2ZO+Q7a5TToawUSFByzksFsWJ2WLg8761HehDgwzVDFNKi45K2LRJKGqGbaOhWVWyhQ7HroQacjePLCWdN9U7cw9xyuOd4k8d38Pp0iKcWR9X16u7wKqdqIqXOgQ8YhBdxlO4LJ9bHyHOAsTLckAgnaxs9jf/iTAqprxZKU7AhwNNuh06WhCaVFmIdtC7jkCCCBytHYtJI1po7HwrbpHoU3OaOolv8AnyEdyRZIlk0HiTtueUUD0rDOpkh9zoBuTt6dY0GBkhIo53O/7fnKA8JIsAGG+qjz+2nrDpUoJAGsagHpIUGO35WEHEwPdAyvfn1OsN5QLW8oGxqaPQdY0mPxmGfQ8hZ2uST7qRqf3Iok4lgTQiwUQQlWWqi10yEUJDOtRSKk5Q3xUj2hKKsfeLOS2pA9EjVtWjP8US7oQzUDJ1YnKkN7wBJP9ylKVqGxSiOLCY+Z8ie8pRIzEOAVK3WokADdQFqxwzvbFk0zMADZIHySkVJ6kwo4hJb+Ulu6XWWqZlRQ6pQFKSOZWbKDVpnKlSyp+8vup3CQxmK8SUoG7zRpGSN4hPOYlILCge4SmiRyJuW1JMDCYSK7F3tAcziSraP4nSLjj0mm+vlEVqjQNqzn805RT7UpLvFcybdtBFCMTATBPEC350+UcTxA0538vvC04sA12ik40PS0WIxnKKr6fn50itJJ6bH8ppbaAzjqRE4s6CsHleBZlVGnI/eJSJFW3p8iD4EA+EAJxCtTExPVvCheWldfQxJOMCa66jQ9RAs6Yo+PzsfWKUDeJD/1WcNZN91S9XH9SNxz0PvVLBSa3oQQbjRSTtz+ooKqflt4biJyZ4IyLDC4IHuE6gf0n4k63Fbo1cqeFAsGUA5AsQzlSRodSPEagBKU8TXKILEsoH9wQdrEHZjFqUAjMA24owO4/tPoeTRBShovQjX1jqBpFiZHh8oQukrPPwj0WS5JZg0eiT6AZJJYfsNyYvlAEMLb2KjueWw/eDcXhspI8+f7D99mHTKaCU0fgJJ1t8oumkgxPDIOWkdnJIH3FP3jrGKKwayU1tz1gLHgqGn0/wAxfw5V3cxHFJSQcwVludH5DZ7eMNUI8WcqMqWCl1J2RoA2qr9G5QgnYfK6g+Y0Ry3W/Kw5l/hh7igmYo1IJNTyuW2AA9IBxGWtWajBqAWH3O5Mc2mamYAhQQkAGwr3R12GpgPGpBXR2ACU290WdtSSVH+5RjSzJHdJSznuitWuou2xA6KMI8VhmLH0+piRZMlJIt+8BTkNy5QzMs6Ub8JgPEP+XMBLysxWXguchq3MQEsi8SBqSYilFRBCwNI4ERJSraLEqIjwTE1JrEkDMJiRVaJIRFiEQJUJxaIE1rFswMKRU1XhSwS48A9IlLqYIQgBLnpEEwgFAST3k+4auRUmX9U83HxBqpRZj/giOpqzO4MHKQGzGjmv+6/qAT4K2iQcyNRY2+3WLTOyj6GIe1zEpFH8osk4RixB6H6RJyUpR3Hg8ehrIkJaoIj0SfXOMYHKYThNY2nHJQLxksTKAMc+DfJeKJpFUxZMTIZMVptHojk9hkEmj/IQTjlAJZTH8oB6+QiiVMLs9ILnyAoh41iI8XJOWzPy00v5+UJJ2CzFySWtVh5C8anFywQTCTFrbIRQqufQNHOtAJuFT7oNg1HJNXNepJhVPklywAHqfGGpDKI/KxRjE5RTSAkE0hL+v5vFJlpvUBvGGZwwWa+kK8dM7zW+kCUrlA97YRTiJVKX1i80BIvX5PFcqYSH1f5uIjhbPkN+fm8eEmkFzqt+coioUEQwEUVjql1i4h4oUPzyiSQUwfnFhm3gRSq+UWNaJOgvFiU0jwH55wRJREHJcqgiagT6RJRdhBCIiolSGLxeJhdrpPvbtSo5g18G1iINSNj9ImiUHbx8hEHZOFILG/oecErLM4dtdf8AMdAzJB2JHgACPnEwasdYk6MbsKc2f0jkckSwSdG2j0K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0484" name="AutoShape 4" descr="data:image/jpeg;base64,/9j/4AAQSkZJRgABAQAAAQABAAD/2wCEAAkGBhQSERUSExQWFRUVGBgZFhUVGBcYFRcXGBgWFBUXFhgYHSYeGhojGRUVHy8gIycpLSwsGB4xNTAqNSYrLSkBCQoKDgwOGg8PFykcHBwpLCkpLCkpKSksKSwpLCwsLCwpKSwsLCwsKSwpLCksKSwpLCkpKSwpLCkpKSwpLCwsLP/AABEIANwA5gMBIgACEQEDEQH/xAAbAAACAwEBAQAAAAAAAAAAAAAEBQIDBgEAB//EAEAQAAECBAQDBQcCBQMDBQEAAAECEQADITEEEkFRBWFxBiKBkaETMkKxwdHwFOEHI1Ji8TNyghWSohYkssLSF//EABkBAQEBAQEBAAAAAAAAAAAAAAEAAgMEBf/EACMRAQEBAAICAgICAwAAAAAAAAABEQIDITEEEhNBcYFCkfD/2gAMAwEAAhEDEQA/APofE+INGT4njXi3ifEWcGM1iMWTDxmNWrJ+IhfOmRVNxMUKnPG5WVnt4mifAKpkTkLeFGImwVo8APBUmfRo1GU1rpFcibWITlRSmsFpEzcRWOLxNoHRLJLNFv6VV8p8otQj9RFa8QYq9gt7HyiSOGzlHuoUfCLUs/UsI8J9IuT2axClACWqsNsN2DnqDFk9frDNFwhnrGWILmUEayX/AA8W4Cljwgqb/DyjBcLOxh/aR2XOMa0fw+s8wawdI7AIoMzmr9Isp2MODHEzax9EH8OpdO+zX+kUYj+GqFDuTGOj7wLYxKZlI6qYAIf4/wDh/iEHuMoDnWE8/s9iU+9KV5P8oV4BkPWB5yoInyimhBHWBJiYzSime0WS5zwMURWZzUi0nkjHtHoTJxHOORJqOLYl3hAuc0MMapzCuYIw0qmEGBVqaOzVMYomzHiSRmwRhlawAhTwZhZZEIGlcXSFQ14F2Tm4g2yo/qVQeEbnAdnMJIDEBatzrGoLWDl8LmTiEy0FROwjTcI/h0o96coJFKC+xeNTK4qhAaWhKRyZ4rVxsKNbGld/z5RMicP2ew8oBkAtR4kvDyz3fZhhygWbxhhQU/L+cLP/AFCynKuXjYfSHRh1KwMsj/TAbVttYuQUpBoBzaE8rtE4D3Nx5O/hBa+KBRSFMxr6xtnDGTNZh4+cRmYnKCA539RAK8TmAKaC5PIMYkOI5Xc3APyH1iAiWsliaBzflYRYWqHqLnyMZfifaBSyZYFiC++4hRxPjU2WCSq9DsC1PlBpxrZnEpaWSO9+2nz8o9J4qANnudw/+Iwf/XRY8y+tgfmSPCLR2izDKWAJLAVLCpp+anSDWsb1XFUliPH94DXx4AirbPGKn8SASFe0Y0oK3FA3gYz0/twiWopyKWoUdam2JoItix9Nn8dWFXoLnVzygZfatST97MI+Z/8A9CFpkpLE2DuNjmelXhpg+02EX76VJ07qyRRtDTz5w7FlbWdxrDzgPaykufTy8YFPZ7DTLFSfznAmHm4Zf+nOyFRZOcAHm3mYsxODny+8AFILd5Nm5t9YcBPxngCpNboNlCMvi5bGPpUiWqfKXK1Ipe+l4+f8QkEEg3BrHOzG5S5EeiWVo9A0fT5wMAzo9iF1gVc/SMkPiDAmeusFzRAqJbmJGvAeBKxEwITc9adY+l4DstIwwBX/ADFi7+6PCFv8P8D7KQubV1HKP284ZcXmDDo9tPN/dR99Y3xn7YtET8UV0SVNskMnxhJxHjsmSk5pocfCkuTyKrRmuMdpp01JQkfy/wC3uhtbF4zuIwpWolTKFO6GBGgcw2rGrT2xStWVMu/uqzE05/WGy8cyUlzpTY/WMThMP7KoTXQQZ+tK0skF9QSW1+Xo4g04d4ntIrMpOdg/dr4kfSBsFiiSrMab691oClYR2cPm1+lOXyhvg5aQ2YDm+lSfnFBTSRMSACo+G4oXPJosHEysE2IB0qwc0/8AHzhViMRchiB3aaCiiryir9eHBPdTq2j/ADo3i0OjD8cRUlIJNwacgtvlEBxCYtAUSz5nOtyAAOrekJ8figSkJDJJALGveo4PUERetVQl6N0zVcgg7gAeMOjF0zEOFMAAbK3VRvCx8RC3GglJzEGpNyC7NToPUiLq0Dkgt3hsCW9Fekdn4QnMxqoO72SBTzDU1bpEiabLGX4ncHm+ng1GgTGTasmgJUgOXbKwYeAd9yNoYYqT3iO8T8LDxvu6R5vC3HI96rlwwFLmwq5BLHnR7GMtF+Nxy0qSynbU7sxblp08YDxmBzjPbpTpVtTbxg+ThilKlqFE91OwSmjgEufdOn0jqA6gbMHa9qedy/h1CzwkKBLh+RB613hvheHXWRdu6xcG73qD+CGUrHIBOYDMK1LgeP4Ikvj6Alxc62bdoZiugThpqDmQSOX0hx2f7f4iUa94WKT5EEefiecLf+phVSQz9D5GhHlFMuUQXZ0lq609XA+UN8eh79vqKOPLCUzRJypatrcm+sY3jWME1ZUlAQ5e7/tGn7I49OIw/s1Uej+jwl49wJUlbGoNjBuxSZWbVePRfMkx6DWk8QXgFd4MnmAZorGCrmzdIvwMoE94hI3Ln5QLNi2QveEPqXBu0UhEqWhCnQj3tFE3sdHjJ9p8ZNxS86j3Se6nlp1hPKh5LnASsxDkBhuTQMI1tvgZIH4dJCQcwGbbSlHG0RxCkMaa6VANoXTOJlCi7pKtDYRHMaKcl7j0Ljy9YtWLSxdybVe3InnBOBSyiDXbmwp13inDgElJqBvQtehg1WDzBRBLpDB7ghyql7fI8nIlqWSAaULZXOtaeaf+6L/bEkqSMwIfkzJ06kiEuKBWoKQqpAB/3JYgHm1HhzhcyZT3ZNQzkgNlZuZpGqFAWpsiWqABZ2/AzxGW5YKohnD3cOQCDzirGzCCF0cUDbkEqfy8KwOvEhRIci+nRj6wIYpaZaVMMwcXBpWh/P2icvGZlGYpNnYbsPlW+8ApqXBaiaEmigSoeDn1MHqWHTQDK+Zq3Z/A5W6xIFxbiGVKta1Nwzghhuw50B3j3DuMTJlCSKsTuXIodSHf/iOUVYmUnuO7oW5rRQJWKj+llDyEM8IJaVFbJLMAE2cmldqJPgYUB9uSC5eYoFkEVAB76m2qEeIAuSkaVKDOe86irOtwFqrVCRXL7zE3YM4DxpJMlOUKCEglLWNqEpSNfeNTZwKtRZNlZ8z0BOV0spagrKAEvZDs+7CoaJazeNmGuUkgvtle6QN6EeXOKZk5QlgB7CmuY1r5kNDabgsiTllkZfcUUszsDmKmSGABZtBSwhZOQ8xGWgFy1A5Z3N6t+Wy0BxWFpQF1Eud2Zh4loElLOY0drD5V/NY0EzDnvKDF1MkaAZikAdAUltW8IlL7MLUHSO6CahNVG1PyzcosGs5i1FNiVKuS9R+bmDeE8bVKSCvvJJYjl/adPlB0rs6tSsi0kDUfETcvyr4Q4l9k5WXKpRdnFmzWamkWVbDPs1xFCSDLJZVWPWNzxCWJ+HcsSBtWMJhOyqpaklKgpIoMtHaNrwdagMqtRFNntXy+fz0sSI5DPtRhBLnFi71j0NMZ+cuAJqoPnKpC+bGCqBcwfJR3awDLTWG2GDpiSeGIo8b/AIFgpS5PtVgBIsDZhWM32Z7OGetyO4mqnp843J4WkJIZpQ0FPGNyM2vnPEODZ1nVIJIro/3iEjDBJyqA7tQCWqQGbTwh9x/GBJySwwA8xyf1HOFknBAgFT1o70FKlsvSkWLUUSgQ6U0UoFqeAHiX/DDFEkMEqAo5JArXxtfofKIjCywgBSe6HZ6EGh7pHPaBRjJbllEKdxQG9ywqoco0ASzlmFNACNWYlIoQW6fhhnPksgJC2SnIWFMwTmIY6UB/zAfsgZgUGIcu1nOqWbcU5PpEeK4xywcsU97Y94WNXoX0oIzagmKWGyg1f3iRShCQ+/efa8LvauXLgPYUcfA9dAwY6kRdONx8T01uSh355X84E9m5ItVqbGvQ1+kGtCsLiSGpo/hmSwHmS0FysSk0JoDZ70qfIpFIWTJuUPWxbkTcVoNfSK/1WXKSS7ltVNZuYZgOh2g1HU2YnunUAEUIcBxS5YcuVmi3hmJyJKlCxCgVCtDQISnWgArs0Iv1wZtrAABzvz1FbUgHivGsrAe8a03388x8Yfti+utdPxwIdRyZsrkl1UH+mAk2NCS48In+qzd1ACauXIAVo7k3an1NI+cq4tNYDPlA6fOL5PF56WKVuBbTyUmojH5Y3Onk3E3CkF5qkkGxWwSA+3xGpAIBgWYhAVlSoKcjvBlAJ1yeZrlSb2vCzh/a8rOWYAjegUCrc5upNSWc1i2ZjBMUZSS7guQlIy8qPQbdeUdJZXPMF4ZAUtKkiqTcglSWoFAbkOOj6UjUYPGJl95yaAjMNkvVtnLvQPGXlSQkUU5JY+85IpUEO1NBWjmhEMsNNUPhBs4BZgHDrUS1tATcWtGpRY1KcRLnPlbMzFSSAXLg38fWI/8AT0Nl8GIBFv2/xC2TxUtUgAUCUKrT+12FIZTJ+aUGqRWoAroG8j9o3LrGImSpKgq+oq3o0OsGsKFi41tCrD46rqoAwrfoLsIPkqClOh3o50gpjP8AbKSPaJL3Fto5FvbPDkqSatHY51uMNiKQGuC5hrFKhGGnpSIYy0GwgOUnWHfAsIZs1KRuNIQ+ndkOFCXhgpqrANa0ijtBigP5YZuop9Y0CVBKQn+lPy6xgOOYkKmKNnOppTWn1jo5+yPjM27C++1QK0bX16Qul8b9mDQEimd2L6agvTpDDGYVagCQXALB8oOzEtT8pGcx3DCQQAtybkvbn56xNAOOdpJirHxvU9YWSZ09s2eZ0DnyG8Gf9N/nBJ0q1aaC45HzgyRxSZh5xKGzJahGrBXnWPPL9uz6W5+69H1+vX983fQfhPaZUteRQJa6SMqxzD6+UPZ05SwFpIUkvlNdmPS5pzjL9pu0S8ZMTMXlzpAAKQQf9pe59I0vZpH8w4dTgTKo/wB6XJA6pc9UjeDlynDnOO7L6XHjezheWZZ7VJS5D0sXpupgda5n8Y9JkE5gxfrYubkbuOgMaPEcDyroKEhXJw7pvWnLSKE8KIKnqo0JOhdgRqzC5ufAR1kcNZrGS8ooRVzpskk1u4I52hXNJUaadXdnuLxpeJYE1DGjMN6AK9U+hgXA8MdZe2p0Fa1sILDpT+nKAVmwHhRwTCOQDMUVnU+ka3tlJEuQaVLB+RN4z3Z8P1Bjh336cLXp+NxnLnjTdk+PYXCS1+1wwmzVpV3iEkgMSAnNRLDa5jLyMQPa0DJWpgNsxp5RdxzDTEOWJlkvmFkk/CrblvSIdnOFqnTUlu6lQc7qulI3Lsekb59/C9O+PrJ/39ufDp5zuz/K0XieGNMTT3jl8WLevzh/wrhWVIU3nVmFRTw6O2sNU8A9pOluwRLOdajZ/hS+5JH4RB2OxssWUoAKY5QCt8rhgosTUHk3Mkc/g8rz6Zyv79OvzfrO3OP9lk7AqZOQqAqQA4cO5JYuoNoAPmID9gQAokEJAcOlsw1CSlkeJPgawxUosVFCyNzzoC1i1NaVtAWMxBIC7bpCXciwKlsQWarNtpHseOLMNicygoM9KADq/vFydT6Q8lYwgJARRt0g/wB1E/U6RmsQl090q7zZmLANrlUaB+sGYXETMzBRBALlN3Z9GHjQtBpw5xhSCCapNE+9d3NzQPpDTh+LIJzKAqANWpuCz8oSpxJmIyPmY0oACT5n8tFEsrQtloYCrZnbo1PSNWs40/FJQmM5do9FE/EZkIUkUZq/vHoxrT55MS5isogtcoQMpJBjLSySY2PYCRmnhTVTpGSlCxj6B2AWCVNRhcBo1x9i+mwx81kFwanWsZSbIJUoPlYOcwUlxdkkX8CI0XFT3WzB/rvSsKMLJSQoqylqAuX8nr4x0c4Rzlirl2cpAL+ZyOG5wKrDpIYsE7AP5kU+7+MNMZLIq6Q9mcWsWd6QoxUuveDKdzUC5vlavNm6bmki4xgDKxCZ4ZUpYAUR8JsCbsPEwt7VcCmFQmy6kgOkUKmsU7lqEdI1qZ8wEAgEVFe8GfXNUFj16tUmXikIASUOmxqCK0Zyw/OkeD5HR2/knd02b6sv7ezq7uH4/wAXZPH6s/T5t2d7NTJk0LmIKUJLsoEFRFRQ1CQWJJppGhlzQjiOFlguc/e5ApUCTyYxvk4KVMR3FiW+oTmPQEln6+UB4fsXhpWWbLzqmO5WtQK1G2chgyQX7oAr0rx6uj5Hb3Tt7pOM4+puuvPv6evqvDru3l7uHuI4aFMo0IBZr1Bb5E83jx4ai+axBJoGZy4N6eVr3hhLlZm0a1f8vSlecVYrEqBZKai7uzhqZvHbTcNH2JHyrWfxuHlEtlT1ahNSfB3pzFdYWTsGkElIb/4na/z8tY0k6QkIJCSzHVgmugSW8uQvGc4hOYkCxLEEi425ud9+cFhlZHtkhSwiUA5KrDTQevnCbA9j8WMsyVLJBqxYFuh+caRWDK5qS4SJfeBPeJNWIHIakE0O9H2G4kUFyXBLsl+6SHqzMGbvVAJ2aOd4TlM5Os53jd4lvC+GTlD/ANxIVKA+NSkAdAynL2ZjDFM2VLzeyS6kuBmqTYEtRk1FjX0hbxHjZWps1a0BLBwakittnvroIMYF1DNROVyA7UJu7AUazWtHj4fA6OHL7Zv8+Z/p6ufze7nM3P4M8X2gWf5YDEMWCXoVMGFiXo5oHvuKqYFEFSgwUsBiVFrkaA1Bpq0DSsaSyUEFQIHdCsr/ABOpnsKks8DT5pcpUR3XCQoEpWogqJSxY63bpR49uvIMmYoF0ukHVRIKqvolTDWiSd2FYhNxRoEsprKPcLbVINP7vKB0IfuoHdA71O8CxoGcpHMgxTi1JDZTmBv7pDi7Dfw0jGtKMTic3xkGxSc2YDUlnH0juGWAWBoTd68neprygf2wKgDXmSR4sKP52iczMKkkp3AA8yKwE/lzzd32GUF97BgYOwU5WUlTJcVzZPpV/WMphsUpJJlsxNjat3qT8oaYPEkVKq6gXH7RrRjToRlQlvzwj0Ve2CkioPU/cx6BMqoRDWLpiYpQHp5faArZauUbHsAsCaUuQ+lGPiYxwpDfsqpsSg2D3b6wz2K+h8Vm3aptQH5isL5E11MgdWDc6kl/MRb2oxKZbLCjXm7eEBSJoypmJZtcpAfl1jes4r4ohMspJJGZ6fC21m84TYjDBQdgAPdzVBsfh+w+saPO4OZySzPmSgeOsJcXhkZVKOn9RQQ9hQuBUDQ2gJepZKQQB3nHvtbRlmoB22PSK04igSM/dDOkurY2LNm/zaLJq1VAqoipOYMm7EN3Xcb9NIrzFIqQx1BSp+WZKX82+cOhfgcQtJy1c6UCwQdzQufLxjV4HCLVKJUpiO8p3J1YOS93/HfNcJw9WSmh92oBZ3NqKqC9o+iYPDJlSQVMe6c1trDw/wARqMcgknMZaUJDFgS/w/vUaNRtIHxUxMtLWAvXKXclVQByLa9HEZTtL2/EsIRhyFhQz53cEOAlv+30jOYntqpY74B563fzv5+W5Yz9bX0+VjEqDMAogtazhr1/wepxfHJLLtuQxNal3Y3JFm8axjMd2wnfArKlgMoqGHX8pFmC7Ygp/nKOZNAzlS3pbU6faM8uUvhqcbGhwwWASHcqcBw7NUgkGlQWirELyjMhICtSCQxHgwrmoQ3e0dy+wODVkQspDkvlo5PMqts3U1hfxXCqBzBKncugp63UWGpoVV2EFWsxiFhypQWCzvRu8ctVAnRucRRPJCQFZQXCSsJBYUoggnR6+dKxxmOyGjhibAGtg5YlwH1tqbwNhTt4EqPee75gS9dK0vHLXQ5kzFBHeIAV7zA5QNgkkggq2P7xwq8rpZLVf+WTmdjZ2ALWPzhdJxoR3XUxdwwArz6i9YNGKS7kAgCigTmq/dUHIU2+rxacXTcOSyqhvgCR3S10Jamlj5QsmzhmU+bauYeeah/Ge8cx3FiaBi/KnjT7QBIxHMv0t4/eMtYN9nW1KPTb/LWF4smYUqGYghKbOEgnZt/GKJE2jAZTuXo9KM2nWClFJDFebkkv1LA18jCASJhU5cJb4QoufBmP5WGOAxjHKA73NPqowF+nlioryStvS8GSZeoALbkExI8SrKKRyB0L7o+1fGPRlBVJisy6xapJiCjGk4Vteo31g3hoSFg5iK6h/V4X5awfgpVREn0XjWH9rJSyXpcFvOkKsGlQQEkClh8y5t4Q2wmJKpASACwpT5Qoxa0hLZrVIvXm1I6RhQeJCVWjcnL8qM/lHMVxuVNSUg5VbZQeWoIEIcatd/dAsCkADc/ghclUw1lhSjuAR4k2aMVqGK82e1QR8AH/AJPevIcorn+8LLDsEuRXc3fajxXgcYoKyrKXNCkqBUH5OWPWG0rhE1UxpYa7k2Ady5oPMGKeVTnslhGV3xlQnvEsAkHRyNX0+0bOVicyqsU8hfkXL86N98zhpIkJSqfiCRlypSGEslqnKGB0FKdYKwvG86Gly1pSkMlRYGjNrUFw7MASbO8dvTlfLJfxC/hsQFT8KWBLqliw1OXQXsPpHyzEBaEsu4JePvi+J0UqYo5Wq4GU3qkqo1CX8do+V9tuES1KOIkqzJVeoy6sR5gRz5Z7jfHfVY6ZhlTFhIq+kfUexfYKXh1JmzgFrZwCCQP32J23IEZXsZIlJX7aZVSWCUvYghy1jVr+EbiXxFM5DoNNQaqsdFMb+PKLjk81ct9NRiZ8s6gIqCyQUitjlYJr+CM9x7i0qXlRmISr4sqlVYgMQAkBmsfAxTLYkJK2Zj3VJCqXcAZlhzVI8txsUrESVZwUrk0OUJDg7KK6itQdKWcxu3WJMZfiOHlKmryzClWX3FIKQbgEEgVLel9YUsCKNsK5vBwHHrGrV2iCjlnSCEtUKQ4PRR6WGwgHGSMFPAT7Iy2NC2VGrnuBLm9xWkc7HSUiXIV/QOZSSQeVQ7+UCzMYRR4LxXDhKPdOZP8AUAoDkCHd+t4XKnKNy42Uyh5Kesc3SO+2emnp+0WS0g1r5/lI6lAPwhPmU9Gdx1D9IIlS20QfO2/vMfCJOSpg0CiRbQDpBLKLOARoWD+CmePSsQAXWhPV1fQxf+sSwSJaGd3SVmvVKg0LKMvD1dR8w4OwMHlYS2UBjqGfwtSKZeJSby0+JX5e/TpF0vFD+hKObZn/AO928IqV07EDKH+xjsA8R4isEAKI/wBjJPjkY+ccgBqtHKKlIi9aojlLO7Dc/TeNJUmXDHh8s7edB52iiUttH5n7W83g/CjMQS5Py6bQwNdwNLJL18fr9oG4rLQgihCnoz67kD1gvALaVQQPPAnIIKWI3PzjVEZXGzloJJCSmveu/gXHN4RY+cZgpmOtfdpR2dttKQ7xHClFVCWFKuUk27qa5j0gObgkIBK++1WFqb3T4d7mkRloiw2FUTQEh6kUSLUKrPUd0VrrG1k4qbNlJlSBQFic1CbEZlbbCobnGRxkxRqtQQDQS0jvFNaNcJOzhFKAQ+4bx6YpHsmTLUkAJA/1ADVlf0lmOWp1UzuaeBfJ+nhMlAfFKEzdKs3ea+ZFykW712jk7tXNmnJJlD2bHvgkMRYJCaE8gabVMZc8NQDnnTSUuSUBR7xGimqovvZjaDZHHENkkIKcwLqdmBpm6u1f8xr7M4niJ8woBWoCpJSixHwi9TQHanKMzxbGBQezuAP7ft94LxuMKUglWY1AIo1wfF3rGdnlU1bv9oxreL+GYgJVemhbWjH6Q+lzgtgWJTUKrSgN3pR4zq8MwAuTp4sAebiIoxC5Z7pNvC4H0gVaxC8yioTVHYEuASAHS9jfZ3HjWJuIlJLETSqxW5SdwXsfD0aEUrioUMqgRTSn5pSCETyUgCZc20O1fv8ASLVgv/1LMQXmYbOwZkkgp8KhQqK18YoRx6VO9+SU0+CqjyJo450+kVpx60gJdJGqbuNw96bdeYCmcScupPdLd5F/W/jW8X2WLOIqlhPcU41QXlrGlAAx/wCSTCsISfdUx/pmAeih3T4t0i/EyVEZkqE1PMDMk6CveSbbaNAaSCapI3YuPFKv/wBCApqkzBpbb7RdKmF6/nTQGPSgAwz9HCkqAGgIcNyJgoKOoSsaENXplsYU4mtmI/Nqjyi6UklO6eTHxfTpEpWESqo7p5/cfWOYnDKlkEkh/nAklBrubXMeE7YQOqdmNbb2Pn93iEyZo4PofDf58oijjZzm/nHoCVNc3Y6x6IN+pDc/l+8DzBWCZpilo0FVYccKQ5eFJDmkaDhGFZnD7AQwNZJktKcnTpCQ4n2ayRrv/wDUH5mHi0H2fNvxuUZfGoOYsXVtf941RBOOImBkj3qUueT3I9OkI8Xwgp+LKBcv6P8AD/xGbnE/1+W5cjY93zH084uTxETQMwNCwNKnZI9SbDU741omDrWUyJZfVb5epKy/s07kOrqTlj0yX7IrloUQoD+dPIyiWkucqB7wJsAO8XqxcS3WOxQlpISQmgLgOEA2U3xLPwi5NaADLml4tw6kFMsf6aCxzK+Jcz+rR6MaJHdBAtWBcveCR3XDgKL5Ue8pczTMQM2UUCQBcvF0viZU7DKNBqwoA41rWK5xIQa1mE6/CC6i73Utg/8AasawCxSelW+X5zjNMWT+9QC3zpF2Gww0qXdhanLXx3iEmaHpzaL8JPHtHrWn1+0ZacVKYJKrhV+QYkqPJjXnyEDzcIba2PJ3ynnqKQyxMtwBQhikV0v51r1iAlunNZmBHJqnrWHRhIvDvTURQZKh+coYTUBKhWvp+VgafOLNZy3W9flBpxX7LMySauMihSruAa0c2PwnxiEua7hTIW9SoMhRsRMHwKe5Zi3eyl1RGYt76b6j/P1j02bnGapNAp6u/ul+YDHmH1hSP6RQUyXRMFCir6e6T7ySKsakf1CLZSgpnrTS7X7p1H9pps0VSptAC5SDS2ZO+Q7a5TToawUSFByzksFsWJ2WLg8761HehDgwzVDFNKi45K2LRJKGqGbaOhWVWyhQ7HroQacjePLCWdN9U7cw9xyuOd4k8d38Pp0iKcWR9X16u7wKqdqIqXOgQ8YhBdxlO4LJ9bHyHOAsTLckAgnaxs9jf/iTAqprxZKU7AhwNNuh06WhCaVFmIdtC7jkCCCBytHYtJI1po7HwrbpHoU3OaOolv8AnyEdyRZIlk0HiTtueUUD0rDOpkh9zoBuTt6dY0GBkhIo53O/7fnKA8JIsAGG+qjz+2nrDpUoJAGsagHpIUGO35WEHEwPdAyvfn1OsN5QLW8oGxqaPQdY0mPxmGfQ8hZ2uST7qRqf3Iok4lgTQiwUQQlWWqi10yEUJDOtRSKk5Q3xUj2hKKsfeLOS2pA9EjVtWjP8US7oQzUDJ1YnKkN7wBJP9ylKVqGxSiOLCY+Z8ie8pRIzEOAVK3WokADdQFqxwzvbFk0zMADZIHySkVJ6kwo4hJb+Ulu6XWWqZlRQ6pQFKSOZWbKDVpnKlSyp+8vup3CQxmK8SUoG7zRpGSN4hPOYlILCge4SmiRyJuW1JMDCYSK7F3tAcziSraP4nSLjj0mm+vlEVqjQNqzn805RT7UpLvFcybdtBFCMTATBPEC350+UcTxA0538vvC04sA12ik40PS0WIxnKKr6fn50itJJ6bH8ppbaAzjqRE4s6CsHleBZlVGnI/eJSJFW3p8iD4EA+EAJxCtTExPVvCheWldfQxJOMCa66jQ9RAs6Yo+PzsfWKUDeJD/1WcNZN91S9XH9SNxz0PvVLBSa3oQQbjRSTtz+ooKqflt4biJyZ4IyLDC4IHuE6gf0n4k63Fbo1cqeFAsGUA5AsQzlSRodSPEagBKU8TXKILEsoH9wQdrEHZjFqUAjMA24owO4/tPoeTRBShovQjX1jqBpFiZHh8oQukrPPwj0WS5JZg0eiT6AZJJYfsNyYvlAEMLb2KjueWw/eDcXhspI8+f7D99mHTKaCU0fgJJ1t8oumkgxPDIOWkdnJIH3FP3jrGKKwayU1tz1gLHgqGn0/wAxfw5V3cxHFJSQcwVludH5DZ7eMNUI8WcqMqWCl1J2RoA2qr9G5QgnYfK6g+Y0Ry3W/Kw5l/hh7igmYo1IJNTyuW2AA9IBxGWtWajBqAWH3O5Mc2mamYAhQQkAGwr3R12GpgPGpBXR2ACU290WdtSSVH+5RjSzJHdJSznuitWuou2xA6KMI8VhmLH0+piRZMlJIt+8BTkNy5QzMs6Ub8JgPEP+XMBLysxWXguchq3MQEsi8SBqSYilFRBCwNI4ERJSraLEqIjwTE1JrEkDMJiRVaJIRFiEQJUJxaIE1rFswMKRU1XhSwS48A9IlLqYIQgBLnpEEwgFAST3k+4auRUmX9U83HxBqpRZj/giOpqzO4MHKQGzGjmv+6/qAT4K2iQcyNRY2+3WLTOyj6GIe1zEpFH8osk4RixB6H6RJyUpR3Hg8ehrIkJaoIj0SfXOMYHKYThNY2nHJQLxksTKAMc+DfJeKJpFUxZMTIZMVptHojk9hkEmj/IQTjlAJZTH8oB6+QiiVMLs9ILnyAoh41iI8XJOWzPy00v5+UJJ2CzFySWtVh5C8anFywQTCTFrbIRQqufQNHOtAJuFT7oNg1HJNXNepJhVPklywAHqfGGpDKI/KxRjE5RTSAkE0hL+v5vFJlpvUBvGGZwwWa+kK8dM7zW+kCUrlA97YRTiJVKX1i80BIvX5PFcqYSH1f5uIjhbPkN+fm8eEmkFzqt+coioUEQwEUVjql1i4h4oUPzyiSQUwfnFhm3gRSq+UWNaJOgvFiU0jwH55wRJREHJcqgiagT6RJRdhBCIiolSGLxeJhdrpPvbtSo5g18G1iINSNj9ImiUHbx8hEHZOFILG/oecErLM4dtdf8AMdAzJB2JHgACPnEwasdYk6MbsKc2f0jkckSwSdG2j0K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486" name="Picture 6" descr="Scottish Fo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933056"/>
            <a:ext cx="2857500" cy="2733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normaal 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Ademhaling: 	20 - 40 per minuut 	</a:t>
            </a:r>
          </a:p>
          <a:p>
            <a:r>
              <a:rPr lang="it-IT" dirty="0" smtClean="0"/>
              <a:t>Pols: 		120 - 180 per minuut 	</a:t>
            </a:r>
          </a:p>
          <a:p>
            <a:r>
              <a:rPr lang="nl-NL" dirty="0" smtClean="0"/>
              <a:t>Temperatuur: 	38,5 - 39,0 °C 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397</TotalTime>
  <Words>376</Words>
  <Application>Microsoft Office PowerPoint</Application>
  <PresentationFormat>Diavoorstelling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Oriel</vt:lpstr>
      <vt:lpstr>Anatomie en gezondheid Kat</vt:lpstr>
      <vt:lpstr>Skelet</vt:lpstr>
      <vt:lpstr>Spieren en beweging</vt:lpstr>
      <vt:lpstr>oprichtingsreflex</vt:lpstr>
      <vt:lpstr>Ogen</vt:lpstr>
      <vt:lpstr>neus</vt:lpstr>
      <vt:lpstr>Smaak/Tong</vt:lpstr>
      <vt:lpstr>oren</vt:lpstr>
      <vt:lpstr> normaal waarden</vt:lpstr>
      <vt:lpstr>Entschema </vt:lpstr>
      <vt:lpstr>Ontworm advies</vt:lpstr>
      <vt:lpstr>Gezondheidscontrole hond en kat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Anatomie Kat</dc:title>
  <dc:creator>Mariska</dc:creator>
  <cp:lastModifiedBy>Mariska Roosink</cp:lastModifiedBy>
  <cp:revision>23</cp:revision>
  <dcterms:created xsi:type="dcterms:W3CDTF">2013-09-02T13:06:19Z</dcterms:created>
  <dcterms:modified xsi:type="dcterms:W3CDTF">2017-11-28T10:43:51Z</dcterms:modified>
</cp:coreProperties>
</file>